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media/image57.jpg" ContentType="image/jp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9"/>
  </p:notesMasterIdLst>
  <p:sldIdLst>
    <p:sldId id="310" r:id="rId2"/>
    <p:sldId id="311" r:id="rId3"/>
    <p:sldId id="291" r:id="rId4"/>
    <p:sldId id="261" r:id="rId5"/>
    <p:sldId id="260" r:id="rId6"/>
    <p:sldId id="306" r:id="rId7"/>
    <p:sldId id="307" r:id="rId8"/>
    <p:sldId id="308" r:id="rId9"/>
    <p:sldId id="302" r:id="rId10"/>
    <p:sldId id="309" r:id="rId11"/>
    <p:sldId id="305" r:id="rId12"/>
    <p:sldId id="284" r:id="rId13"/>
    <p:sldId id="265" r:id="rId14"/>
    <p:sldId id="270" r:id="rId15"/>
    <p:sldId id="285" r:id="rId16"/>
    <p:sldId id="271" r:id="rId17"/>
    <p:sldId id="301" r:id="rId18"/>
    <p:sldId id="294" r:id="rId19"/>
    <p:sldId id="299" r:id="rId20"/>
    <p:sldId id="295" r:id="rId21"/>
    <p:sldId id="300" r:id="rId22"/>
    <p:sldId id="276" r:id="rId23"/>
    <p:sldId id="277" r:id="rId24"/>
    <p:sldId id="272" r:id="rId25"/>
    <p:sldId id="279" r:id="rId26"/>
    <p:sldId id="287" r:id="rId27"/>
    <p:sldId id="312" r:id="rId28"/>
    <p:sldId id="315" r:id="rId29"/>
    <p:sldId id="282" r:id="rId30"/>
    <p:sldId id="283" r:id="rId31"/>
    <p:sldId id="316" r:id="rId32"/>
    <p:sldId id="317" r:id="rId33"/>
    <p:sldId id="304" r:id="rId34"/>
    <p:sldId id="269" r:id="rId35"/>
    <p:sldId id="289" r:id="rId36"/>
    <p:sldId id="313" r:id="rId37"/>
    <p:sldId id="274" r:id="rId38"/>
  </p:sldIdLst>
  <p:sldSz cx="17475200" cy="9753600"/>
  <p:notesSz cx="17475200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32" y="31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572375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9898063" y="0"/>
            <a:ext cx="7572375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62CFEE-2980-4F55-BD34-39FAA000DF73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788025" y="1219200"/>
            <a:ext cx="5899150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747838" y="4694238"/>
            <a:ext cx="13979525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7572375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9898063" y="9264650"/>
            <a:ext cx="7572375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7CE977-B8DA-477E-9C84-1CBEA147A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635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10640" y="3023616"/>
            <a:ext cx="14853920" cy="20482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621280" y="5462016"/>
            <a:ext cx="12232640" cy="243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950" b="1" i="0">
                <a:solidFill>
                  <a:srgbClr val="2D2D2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950" b="1" i="0">
                <a:solidFill>
                  <a:srgbClr val="2D2D2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73760" y="2243328"/>
            <a:ext cx="7601712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8999728" y="2243328"/>
            <a:ext cx="7601712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950" b="1" i="0">
                <a:solidFill>
                  <a:srgbClr val="2D2D2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9693" y="823747"/>
            <a:ext cx="15055812" cy="7842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950" b="1" i="0">
                <a:solidFill>
                  <a:srgbClr val="2D2D2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3760" y="2243328"/>
            <a:ext cx="15727680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5941568" y="9070848"/>
            <a:ext cx="5592064" cy="487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873760" y="9070848"/>
            <a:ext cx="4019296" cy="487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2582144" y="9070848"/>
            <a:ext cx="4019296" cy="487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8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mailto:EXPORT@BATUSAN.COM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www.batuvalve.com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28A04B-D4EA-7088-AC77-6D7546601FF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7" t="15073" b="4536"/>
          <a:stretch>
            <a:fillRect/>
          </a:stretch>
        </p:blipFill>
        <p:spPr>
          <a:xfrm>
            <a:off x="0" y="1"/>
            <a:ext cx="17475200" cy="9753600"/>
          </a:xfrm>
          <a:prstGeom prst="rect">
            <a:avLst/>
          </a:prstGeom>
        </p:spPr>
      </p:pic>
      <p:pic>
        <p:nvPicPr>
          <p:cNvPr id="6" name="Picture 4" descr="Batu Valve">
            <a:extLst>
              <a:ext uri="{FF2B5EF4-FFF2-40B4-BE49-F238E27FC236}">
                <a16:creationId xmlns:a16="http://schemas.microsoft.com/office/drawing/2014/main" id="{2CE7BA9B-E3F7-7D26-7600-5F6CA2D9E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8600" y="8686800"/>
            <a:ext cx="4091202" cy="71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9403EC-C2EB-0F33-0E6A-14FF09B680EE}"/>
              </a:ext>
            </a:extLst>
          </p:cNvPr>
          <p:cNvSpPr txBox="1"/>
          <p:nvPr/>
        </p:nvSpPr>
        <p:spPr>
          <a:xfrm>
            <a:off x="889000" y="762000"/>
            <a:ext cx="80202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7200" b="1" dirty="0"/>
              <a:t>PRESENTATION 2026</a:t>
            </a:r>
            <a:endParaRPr lang="en-US" sz="7200" b="1" dirty="0"/>
          </a:p>
        </p:txBody>
      </p:sp>
    </p:spTree>
    <p:extLst>
      <p:ext uri="{BB962C8B-B14F-4D97-AF65-F5344CB8AC3E}">
        <p14:creationId xmlns:p14="http://schemas.microsoft.com/office/powerpoint/2010/main" val="2963783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897A23-973A-DCE9-CE50-7C1A29246E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8" t="8826" r="2284" b="5363"/>
          <a:stretch>
            <a:fillRect/>
          </a:stretch>
        </p:blipFill>
        <p:spPr>
          <a:xfrm>
            <a:off x="-1" y="0"/>
            <a:ext cx="17475201" cy="97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458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4873C63C-57C1-3668-6EB1-DE23E70A3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AutoShape 10" descr="logo perenco">
            <a:extLst>
              <a:ext uri="{FF2B5EF4-FFF2-40B4-BE49-F238E27FC236}">
                <a16:creationId xmlns:a16="http://schemas.microsoft.com/office/drawing/2014/main" id="{B8D84E73-FE83-4C6D-F2FD-7DDC5281104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585200" y="4724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1 Başlık">
            <a:extLst>
              <a:ext uri="{FF2B5EF4-FFF2-40B4-BE49-F238E27FC236}">
                <a16:creationId xmlns:a16="http://schemas.microsoft.com/office/drawing/2014/main" id="{63C23A1D-B8E9-0C7F-5A68-469790D707F3}"/>
              </a:ext>
            </a:extLst>
          </p:cNvPr>
          <p:cNvSpPr txBox="1">
            <a:spLocks/>
          </p:cNvSpPr>
          <p:nvPr/>
        </p:nvSpPr>
        <p:spPr>
          <a:xfrm>
            <a:off x="355600" y="374877"/>
            <a:ext cx="8245912" cy="563562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tr-TR" sz="3200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Batuvalve by Numbers</a:t>
            </a:r>
          </a:p>
        </p:txBody>
      </p:sp>
      <p:pic>
        <p:nvPicPr>
          <p:cNvPr id="5" name="Picture 4" descr="Batu Valve">
            <a:extLst>
              <a:ext uri="{FF2B5EF4-FFF2-40B4-BE49-F238E27FC236}">
                <a16:creationId xmlns:a16="http://schemas.microsoft.com/office/drawing/2014/main" id="{59A9C4CD-E65C-574A-94E6-391E4AF21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2 İçerik Yer Tutucusu">
            <a:extLst>
              <a:ext uri="{FF2B5EF4-FFF2-40B4-BE49-F238E27FC236}">
                <a16:creationId xmlns:a16="http://schemas.microsoft.com/office/drawing/2014/main" id="{10484426-4500-9288-06BD-02BF1F879D9C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15519400" cy="5715000"/>
          </a:xfrm>
          <a:prstGeom prst="rect">
            <a:avLst/>
          </a:prstGeom>
        </p:spPr>
        <p:txBody>
          <a:bodyPr>
            <a:no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15,000,000+ USD Total Annual Turnover across two strictly separated production divisions:</a:t>
            </a:r>
            <a:endParaRPr lang="tr-TR" b="1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Division (API 6D / High-Performance): ~$8,000,000 USD revenue (~8,000+ units). Dedicated machinery &amp; strict QA/QC for heavy-duty clients.</a:t>
            </a:r>
            <a:endParaRPr lang="tr-TR" b="1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Commercial Division (LPG / General Purpose): ~$7,000,000+ USD revenue (~100,000+ units). High-volume, standardized production.</a:t>
            </a:r>
            <a:endParaRPr lang="tr-TR" b="1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tr-TR" b="1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170 Employees total in Batusan main factory and in machining factory in Sakarya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6-420 Bar Pressure range , 700 Bar test capacity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7000 sqm total area in Batusan main factory , 3000 sqm in sister company for machining in Sakarya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team of 12 Mechanical Engineers in R&amp;D , Quality and Production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R&amp;D team is managed by the leaders ; An industrial engineer with Phd degree  (Burak Türemen) and a mechanical engineer with masters degree.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Independent, our production capacity is controlled by us.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tr-T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375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55600" y="385944"/>
            <a:ext cx="16823912" cy="50783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200" spc="165" dirty="0">
                <a:solidFill>
                  <a:srgbClr val="1C1D1F"/>
                </a:solidFill>
              </a:rPr>
              <a:t>T</a:t>
            </a:r>
            <a:r>
              <a:rPr lang="tr-TR" sz="3200" spc="165" dirty="0">
                <a:solidFill>
                  <a:srgbClr val="1C1D1F"/>
                </a:solidFill>
              </a:rPr>
              <a:t>he European Material Guarantee</a:t>
            </a:r>
            <a:r>
              <a:rPr sz="3200" spc="85" dirty="0">
                <a:solidFill>
                  <a:srgbClr val="1C1D1F"/>
                </a:solidFill>
              </a:rPr>
              <a:t>:</a:t>
            </a:r>
            <a:r>
              <a:rPr sz="3200" spc="-145" dirty="0">
                <a:solidFill>
                  <a:srgbClr val="1C1D1F"/>
                </a:solidFill>
              </a:rPr>
              <a:t> </a:t>
            </a:r>
            <a:r>
              <a:rPr sz="3200" spc="160" dirty="0">
                <a:solidFill>
                  <a:srgbClr val="1C1D1F"/>
                </a:solidFill>
              </a:rPr>
              <a:t>N</a:t>
            </a:r>
            <a:r>
              <a:rPr lang="tr-TR" sz="3200" spc="160" dirty="0">
                <a:solidFill>
                  <a:srgbClr val="1C1D1F"/>
                </a:solidFill>
              </a:rPr>
              <a:t>o Compromise on Metallurgy</a:t>
            </a:r>
            <a:endParaRPr sz="3200" dirty="0"/>
          </a:p>
        </p:txBody>
      </p:sp>
      <p:sp>
        <p:nvSpPr>
          <p:cNvPr id="9" name="object 9"/>
          <p:cNvSpPr txBox="1"/>
          <p:nvPr/>
        </p:nvSpPr>
        <p:spPr>
          <a:xfrm>
            <a:off x="508000" y="4522559"/>
            <a:ext cx="16666844" cy="406136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07146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spc="60" dirty="0">
                <a:solidFill>
                  <a:srgbClr val="1C1D1F"/>
                </a:solidFill>
                <a:latin typeface="Arial"/>
                <a:cs typeface="Arial"/>
              </a:rPr>
              <a:t>Premium suppliers compliant with the high manufacturing and quality standards set by our organization </a:t>
            </a:r>
            <a:r>
              <a:rPr lang="en-US" spc="60" dirty="0">
                <a:solidFill>
                  <a:srgbClr val="1C1D1F"/>
                </a:solidFill>
                <a:latin typeface="Arial"/>
                <a:cs typeface="Arial"/>
              </a:rPr>
              <a:t>(</a:t>
            </a:r>
            <a:r>
              <a:rPr lang="tr-TR" spc="60" dirty="0">
                <a:solidFill>
                  <a:srgbClr val="1C1D1F"/>
                </a:solidFill>
                <a:latin typeface="Arial"/>
                <a:cs typeface="Arial"/>
              </a:rPr>
              <a:t>R</a:t>
            </a:r>
            <a:r>
              <a:rPr lang="en-US" spc="60" dirty="0" err="1">
                <a:solidFill>
                  <a:srgbClr val="1C1D1F"/>
                </a:solidFill>
                <a:latin typeface="Arial"/>
                <a:cs typeface="Arial"/>
              </a:rPr>
              <a:t>egular</a:t>
            </a:r>
            <a:r>
              <a:rPr lang="en-US" spc="60" dirty="0">
                <a:solidFill>
                  <a:srgbClr val="1C1D1F"/>
                </a:solidFill>
                <a:latin typeface="Arial"/>
                <a:cs typeface="Arial"/>
              </a:rPr>
              <a:t> audits of our suppliers)</a:t>
            </a:r>
            <a:endParaRPr lang="tr-TR" spc="60" dirty="0">
              <a:solidFill>
                <a:srgbClr val="1C1D1F"/>
              </a:solidFill>
              <a:latin typeface="Arial"/>
              <a:cs typeface="Arial"/>
            </a:endParaRPr>
          </a:p>
          <a:p>
            <a:pPr marL="307146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spc="60" dirty="0">
                <a:solidFill>
                  <a:srgbClr val="1C1D1F"/>
                </a:solidFill>
                <a:latin typeface="Arial"/>
                <a:cs typeface="Arial"/>
              </a:rPr>
              <a:t>Compliant with the main manufacturing standarts </a:t>
            </a:r>
          </a:p>
          <a:p>
            <a:pPr marL="307146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spc="40" dirty="0">
                <a:solidFill>
                  <a:srgbClr val="444244"/>
                </a:solidFill>
                <a:latin typeface="Arial"/>
                <a:cs typeface="Arial"/>
              </a:rPr>
              <a:t>100% European Origin Raw Materials: </a:t>
            </a:r>
            <a:r>
              <a:rPr lang="tr-TR" spc="40" dirty="0">
                <a:solidFill>
                  <a:srgbClr val="444244"/>
                </a:solidFill>
                <a:latin typeface="Arial"/>
                <a:cs typeface="Arial"/>
              </a:rPr>
              <a:t>Sourced from premium mills ; BGH(Germany) and Valbruna(Italy)</a:t>
            </a:r>
          </a:p>
          <a:p>
            <a:pPr marL="307146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spc="40" dirty="0">
                <a:solidFill>
                  <a:srgbClr val="444244"/>
                </a:solidFill>
                <a:latin typeface="Arial"/>
                <a:cs typeface="Arial"/>
              </a:rPr>
              <a:t>100% European Origin Ball and Seat Sets </a:t>
            </a:r>
            <a:r>
              <a:rPr lang="tr-TR" spc="40" dirty="0">
                <a:solidFill>
                  <a:srgbClr val="444244"/>
                </a:solidFill>
                <a:latin typeface="Arial"/>
                <a:cs typeface="Arial"/>
              </a:rPr>
              <a:t>for Metal to Metal Ball Valves</a:t>
            </a:r>
            <a:r>
              <a:rPr lang="tr-TR" b="1" spc="40" dirty="0">
                <a:solidFill>
                  <a:srgbClr val="444244"/>
                </a:solidFill>
                <a:latin typeface="Arial"/>
                <a:cs typeface="Arial"/>
              </a:rPr>
              <a:t>: </a:t>
            </a:r>
            <a:r>
              <a:rPr lang="tr-TR" spc="40" dirty="0">
                <a:solidFill>
                  <a:srgbClr val="444244"/>
                </a:solidFill>
                <a:latin typeface="Arial"/>
                <a:cs typeface="Arial"/>
              </a:rPr>
              <a:t>Sourced from premium suppliers ; AVValves(Italy) and Hutchinson(UK)</a:t>
            </a:r>
          </a:p>
          <a:p>
            <a:pPr marL="307146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spc="40" dirty="0">
                <a:solidFill>
                  <a:srgbClr val="444244"/>
                </a:solidFill>
                <a:latin typeface="Arial"/>
                <a:cs typeface="Arial"/>
              </a:rPr>
              <a:t>DEVLON V-API, PEEK and PTFE </a:t>
            </a:r>
            <a:r>
              <a:rPr lang="tr-TR" spc="40" dirty="0">
                <a:solidFill>
                  <a:srgbClr val="444244"/>
                </a:solidFill>
                <a:latin typeface="Arial"/>
                <a:cs typeface="Arial"/>
              </a:rPr>
              <a:t>sourced from Ensinger(Germany) and James Walker(UK)</a:t>
            </a:r>
          </a:p>
          <a:p>
            <a:pPr marL="309881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/>
                <a:cs typeface="Arial"/>
              </a:rPr>
              <a:t>Risk Elimination</a:t>
            </a:r>
            <a:r>
              <a:rPr lang="tr-TR" dirty="0">
                <a:latin typeface="Arial"/>
                <a:cs typeface="Arial"/>
              </a:rPr>
              <a:t>: I</a:t>
            </a:r>
            <a:r>
              <a:rPr lang="tr-TR" spc="90" dirty="0">
                <a:solidFill>
                  <a:srgbClr val="030303"/>
                </a:solidFill>
                <a:latin typeface="Arial"/>
                <a:cs typeface="Arial"/>
              </a:rPr>
              <a:t>mmunizes supply chain against HIC/SSC risks associated with Asian steel.</a:t>
            </a:r>
            <a:r>
              <a:rPr spc="90" dirty="0">
                <a:solidFill>
                  <a:srgbClr val="030303"/>
                </a:solidFill>
                <a:latin typeface="Arial"/>
                <a:cs typeface="Arial"/>
              </a:rPr>
              <a:t> </a:t>
            </a:r>
            <a:endParaRPr lang="tr-TR" spc="90" dirty="0">
              <a:solidFill>
                <a:srgbClr val="030303"/>
              </a:solidFill>
              <a:latin typeface="Arial"/>
              <a:cs typeface="Arial"/>
            </a:endParaRPr>
          </a:p>
          <a:p>
            <a:pPr marL="309881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spc="90" dirty="0">
                <a:solidFill>
                  <a:srgbClr val="030303"/>
                </a:solidFill>
                <a:latin typeface="Arial"/>
                <a:cs typeface="Arial"/>
              </a:rPr>
              <a:t>Best of Both Worlds: </a:t>
            </a:r>
            <a:r>
              <a:rPr lang="tr-TR" spc="90" dirty="0">
                <a:solidFill>
                  <a:srgbClr val="030303"/>
                </a:solidFill>
                <a:latin typeface="Arial"/>
                <a:cs typeface="Arial"/>
              </a:rPr>
              <a:t>Metallurgical integrity of Western Europe leveraged by the competitive efficiency of Turkish manufacturing.</a:t>
            </a:r>
          </a:p>
          <a:p>
            <a:pPr marL="309881" marR="81280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solidFill>
                  <a:srgbClr val="1C1D1F"/>
                </a:solidFill>
                <a:latin typeface="Arial"/>
                <a:cs typeface="Arial"/>
              </a:rPr>
              <a:t>Traceability: </a:t>
            </a:r>
            <a:r>
              <a:rPr lang="tr-TR" dirty="0">
                <a:solidFill>
                  <a:srgbClr val="1C1D1F"/>
                </a:solidFill>
                <a:latin typeface="Arial"/>
                <a:cs typeface="Arial"/>
              </a:rPr>
              <a:t>Full European 3.1 Certification for every component.</a:t>
            </a:r>
          </a:p>
          <a:p>
            <a:pPr marL="38735" marR="812800" indent="-14604">
              <a:lnSpc>
                <a:spcPts val="2710"/>
              </a:lnSpc>
            </a:pPr>
            <a:endParaRPr dirty="0">
              <a:latin typeface="Arial"/>
              <a:cs typeface="Arial"/>
            </a:endParaRPr>
          </a:p>
        </p:txBody>
      </p:sp>
      <p:pic>
        <p:nvPicPr>
          <p:cNvPr id="13" name="Picture 12" descr="A factory with blue and white signs&#10;&#10;AI-generated content may be incorrect.">
            <a:extLst>
              <a:ext uri="{FF2B5EF4-FFF2-40B4-BE49-F238E27FC236}">
                <a16:creationId xmlns:a16="http://schemas.microsoft.com/office/drawing/2014/main" id="{1A530F25-F95F-3826-29ED-E6276E62B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600" y="1095047"/>
            <a:ext cx="12039600" cy="3266810"/>
          </a:xfrm>
          <a:prstGeom prst="rect">
            <a:avLst/>
          </a:prstGeom>
        </p:spPr>
      </p:pic>
      <p:pic>
        <p:nvPicPr>
          <p:cNvPr id="3" name="Picture 4" descr="Batu Valve">
            <a:extLst>
              <a:ext uri="{FF2B5EF4-FFF2-40B4-BE49-F238E27FC236}">
                <a16:creationId xmlns:a16="http://schemas.microsoft.com/office/drawing/2014/main" id="{823A3A8F-AA95-BFFF-4252-088484ED78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659872" y="408848"/>
            <a:ext cx="15350490" cy="50783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200" spc="100" dirty="0">
                <a:solidFill>
                  <a:srgbClr val="21211F"/>
                </a:solidFill>
              </a:rPr>
              <a:t>Manufacturing</a:t>
            </a:r>
            <a:r>
              <a:rPr sz="3200" spc="110" dirty="0">
                <a:solidFill>
                  <a:srgbClr val="21211F"/>
                </a:solidFill>
              </a:rPr>
              <a:t> </a:t>
            </a:r>
            <a:r>
              <a:rPr sz="3200" spc="25" dirty="0">
                <a:solidFill>
                  <a:srgbClr val="21211F"/>
                </a:solidFill>
              </a:rPr>
              <a:t>Excellence</a:t>
            </a:r>
            <a:r>
              <a:rPr sz="3200" spc="225" dirty="0">
                <a:solidFill>
                  <a:srgbClr val="21211F"/>
                </a:solidFill>
              </a:rPr>
              <a:t> </a:t>
            </a:r>
            <a:r>
              <a:rPr sz="3200" spc="55" dirty="0">
                <a:solidFill>
                  <a:srgbClr val="21211F"/>
                </a:solidFill>
              </a:rPr>
              <a:t>Through</a:t>
            </a:r>
            <a:r>
              <a:rPr sz="3200" spc="-30" dirty="0">
                <a:solidFill>
                  <a:srgbClr val="21211F"/>
                </a:solidFill>
              </a:rPr>
              <a:t> </a:t>
            </a:r>
            <a:r>
              <a:rPr sz="3200" spc="80" dirty="0">
                <a:solidFill>
                  <a:srgbClr val="21211F"/>
                </a:solidFill>
              </a:rPr>
              <a:t>Vertical</a:t>
            </a:r>
            <a:r>
              <a:rPr sz="3200" spc="-35" dirty="0">
                <a:solidFill>
                  <a:srgbClr val="21211F"/>
                </a:solidFill>
              </a:rPr>
              <a:t> </a:t>
            </a:r>
            <a:r>
              <a:rPr sz="3200" spc="60" dirty="0">
                <a:solidFill>
                  <a:srgbClr val="21211F"/>
                </a:solidFill>
              </a:rPr>
              <a:t>Integration</a:t>
            </a:r>
            <a:r>
              <a:rPr lang="tr-TR" sz="3200" spc="60" dirty="0">
                <a:solidFill>
                  <a:srgbClr val="21211F"/>
                </a:solidFill>
              </a:rPr>
              <a:t> and Safety</a:t>
            </a:r>
            <a:endParaRPr sz="3200" dirty="0"/>
          </a:p>
        </p:txBody>
      </p:sp>
      <p:pic>
        <p:nvPicPr>
          <p:cNvPr id="18" name="Picture 17" descr="A red line drawing of a control panel&#10;&#10;AI-generated content may be incorrect.">
            <a:extLst>
              <a:ext uri="{FF2B5EF4-FFF2-40B4-BE49-F238E27FC236}">
                <a16:creationId xmlns:a16="http://schemas.microsoft.com/office/drawing/2014/main" id="{D92F07AE-1F76-B29D-5FC5-6B6AA230C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600" y="2057400"/>
            <a:ext cx="1238423" cy="1171739"/>
          </a:xfrm>
          <a:prstGeom prst="rect">
            <a:avLst/>
          </a:prstGeom>
        </p:spPr>
      </p:pic>
      <p:pic>
        <p:nvPicPr>
          <p:cNvPr id="20" name="Picture 19" descr="A red line drawing of a factory&#10;&#10;AI-generated content may be incorrect.">
            <a:extLst>
              <a:ext uri="{FF2B5EF4-FFF2-40B4-BE49-F238E27FC236}">
                <a16:creationId xmlns:a16="http://schemas.microsoft.com/office/drawing/2014/main" id="{09BDFB1E-8C86-2B52-5B84-22325C75C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709" y="3557759"/>
            <a:ext cx="1247949" cy="1209844"/>
          </a:xfrm>
          <a:prstGeom prst="rect">
            <a:avLst/>
          </a:prstGeom>
        </p:spPr>
      </p:pic>
      <p:pic>
        <p:nvPicPr>
          <p:cNvPr id="22" name="Picture 21" descr="A red line drawing of a magnifying glass&#10;&#10;AI-generated content may be incorrect.">
            <a:extLst>
              <a:ext uri="{FF2B5EF4-FFF2-40B4-BE49-F238E27FC236}">
                <a16:creationId xmlns:a16="http://schemas.microsoft.com/office/drawing/2014/main" id="{09755F97-BEA4-BD24-C8CA-4BC39AAFD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728" y="5257800"/>
            <a:ext cx="1286054" cy="1390844"/>
          </a:xfrm>
          <a:prstGeom prst="rect">
            <a:avLst/>
          </a:prstGeom>
        </p:spPr>
      </p:pic>
      <p:pic>
        <p:nvPicPr>
          <p:cNvPr id="24" name="Picture 23" descr="A red number on a white background&#10;&#10;AI-generated content may be incorrect.">
            <a:extLst>
              <a:ext uri="{FF2B5EF4-FFF2-40B4-BE49-F238E27FC236}">
                <a16:creationId xmlns:a16="http://schemas.microsoft.com/office/drawing/2014/main" id="{A389E863-ABF0-AFE0-6A90-ED54431570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019" y="7371470"/>
            <a:ext cx="1238423" cy="124794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8C32131-B706-1DA0-DCF9-EA642F2992D1}"/>
              </a:ext>
            </a:extLst>
          </p:cNvPr>
          <p:cNvSpPr txBox="1"/>
          <p:nvPr/>
        </p:nvSpPr>
        <p:spPr>
          <a:xfrm>
            <a:off x="2336800" y="2057400"/>
            <a:ext cx="739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Total Control: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100% in-house production. No outsourcing of critical processes </a:t>
            </a:r>
          </a:p>
          <a:p>
            <a:endParaRPr lang="tr-TR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51E91E7-B995-1AEA-F303-0A3D47AAAC52}"/>
              </a:ext>
            </a:extLst>
          </p:cNvPr>
          <p:cNvSpPr txBox="1"/>
          <p:nvPr/>
        </p:nvSpPr>
        <p:spPr>
          <a:xfrm>
            <a:off x="2336800" y="3561254"/>
            <a:ext cx="7391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Proven Capacity and Safety: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7000</a:t>
            </a:r>
            <a:r>
              <a:rPr lang="en-US" spc="18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pc="97" baseline="34188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tr-TR" spc="97" baseline="34188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pc="97" baseline="34188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Batusan + 3000</a:t>
            </a:r>
            <a:r>
              <a:rPr lang="en-US" spc="18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pc="97" baseline="34188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TDC Makina facility backed by  a local industrial ecosystem, ensuring scalable capacity for surge demands. Safety first mentality. Accident free for 10+ years.</a:t>
            </a:r>
          </a:p>
          <a:p>
            <a:endParaRPr lang="tr-TR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71792F6-6455-2908-821C-45665CE93056}"/>
              </a:ext>
            </a:extLst>
          </p:cNvPr>
          <p:cNvSpPr txBox="1"/>
          <p:nvPr/>
        </p:nvSpPr>
        <p:spPr>
          <a:xfrm>
            <a:off x="2336800" y="5289290"/>
            <a:ext cx="7391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Quantifiable Quality: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All valves are tested 100% in-house. Computer controlled leak detection with precise sensors. Crucial for reducing fugitive emissions. </a:t>
            </a:r>
          </a:p>
          <a:p>
            <a:endParaRPr lang="tr-TR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37CD491-C870-1199-8C47-FB76E10F8802}"/>
              </a:ext>
            </a:extLst>
          </p:cNvPr>
          <p:cNvSpPr txBox="1"/>
          <p:nvPr/>
        </p:nvSpPr>
        <p:spPr>
          <a:xfrm>
            <a:off x="2336800" y="7391743"/>
            <a:ext cx="739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The Ultimate Guarantee: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Full process control enables an industry-leading 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2-Year Unlimited Warranty.</a:t>
            </a:r>
            <a:endParaRPr lang="tr-T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tr-TR" b="1" dirty="0"/>
          </a:p>
        </p:txBody>
      </p:sp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F0DA5806-01BF-32AE-AE9C-5667507EF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atusan-tanitim-15sn-uretim">
            <a:hlinkClick r:id="" action="ppaction://media"/>
            <a:extLst>
              <a:ext uri="{FF2B5EF4-FFF2-40B4-BE49-F238E27FC236}">
                <a16:creationId xmlns:a16="http://schemas.microsoft.com/office/drawing/2014/main" id="{AC8C97C0-BEE4-4068-EA04-887B0328EC2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8000" y="216828"/>
            <a:ext cx="16569296" cy="9319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1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175562-DCCC-38F1-E97A-B503B39BAA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865" y="0"/>
            <a:ext cx="17339731" cy="975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768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ABB1C0-96BC-70C6-D800-099E6AC070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" y="0"/>
            <a:ext cx="17339733" cy="97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221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15">
            <a:extLst>
              <a:ext uri="{FF2B5EF4-FFF2-40B4-BE49-F238E27FC236}">
                <a16:creationId xmlns:a16="http://schemas.microsoft.com/office/drawing/2014/main" id="{00A3B1F7-A529-49EA-95A6-FE075FCF5B8A}"/>
              </a:ext>
            </a:extLst>
          </p:cNvPr>
          <p:cNvSpPr txBox="1">
            <a:spLocks/>
          </p:cNvSpPr>
          <p:nvPr/>
        </p:nvSpPr>
        <p:spPr>
          <a:xfrm>
            <a:off x="659872" y="408848"/>
            <a:ext cx="7544328" cy="50783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>
              <a:spcBef>
                <a:spcPts val="120"/>
              </a:spcBef>
            </a:pPr>
            <a:r>
              <a:rPr lang="tr-TR" sz="3200" b="1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Engineering and Design Mastery. </a:t>
            </a:r>
            <a:endParaRPr lang="en-US" sz="3200" b="1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4" descr="Batu Valve">
            <a:extLst>
              <a:ext uri="{FF2B5EF4-FFF2-40B4-BE49-F238E27FC236}">
                <a16:creationId xmlns:a16="http://schemas.microsoft.com/office/drawing/2014/main" id="{B32717AA-6454-0F5D-2645-6889766C4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ject 15">
            <a:extLst>
              <a:ext uri="{FF2B5EF4-FFF2-40B4-BE49-F238E27FC236}">
                <a16:creationId xmlns:a16="http://schemas.microsoft.com/office/drawing/2014/main" id="{6FFB99F3-2F02-06B4-CF01-F3CB767FACF4}"/>
              </a:ext>
            </a:extLst>
          </p:cNvPr>
          <p:cNvSpPr txBox="1">
            <a:spLocks/>
          </p:cNvSpPr>
          <p:nvPr/>
        </p:nvSpPr>
        <p:spPr>
          <a:xfrm>
            <a:off x="659872" y="1447800"/>
            <a:ext cx="4648728" cy="4573047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355600" indent="-342900">
              <a:lnSpc>
                <a:spcPct val="150000"/>
              </a:lnSpc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tr-TR" b="1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 R&amp;D Department: </a:t>
            </a:r>
            <a:r>
              <a:rPr lang="tr-TR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sign of long-term supplier maturity.</a:t>
            </a:r>
          </a:p>
          <a:p>
            <a:pPr marL="355600" indent="-342900">
              <a:lnSpc>
                <a:spcPct val="150000"/>
              </a:lnSpc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tr-TR" b="1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Continous Improvement: </a:t>
            </a:r>
            <a:r>
              <a:rPr lang="tr-TR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dedicated team constantly refining designs, such as our Pig Ball Valves</a:t>
            </a:r>
          </a:p>
          <a:p>
            <a:pPr marL="355600" indent="-342900">
              <a:lnSpc>
                <a:spcPct val="150000"/>
              </a:lnSpc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tr-TR" b="1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 Solutions: </a:t>
            </a:r>
            <a:r>
              <a:rPr lang="tr-TR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 design capability to meet specific operational requirements.</a:t>
            </a:r>
          </a:p>
          <a:p>
            <a:pPr marL="355600" indent="-342900">
              <a:lnSpc>
                <a:spcPct val="150000"/>
              </a:lnSpc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tr-TR" b="1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Tech</a:t>
            </a:r>
            <a:r>
              <a:rPr lang="tr-TR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Utilizing latest CAD/Cam software for precision engineering before metal is ever cut.</a:t>
            </a:r>
            <a:endParaRPr lang="en-US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410C3A-94B0-5D47-54AE-FF2878F3FF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8" r="4192"/>
          <a:stretch>
            <a:fillRect/>
          </a:stretch>
        </p:blipFill>
        <p:spPr>
          <a:xfrm rot="5400000">
            <a:off x="7837124" y="1357676"/>
            <a:ext cx="8811352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439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F37C9D-E647-995F-9292-8CD28656B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15">
            <a:extLst>
              <a:ext uri="{FF2B5EF4-FFF2-40B4-BE49-F238E27FC236}">
                <a16:creationId xmlns:a16="http://schemas.microsoft.com/office/drawing/2014/main" id="{9FBE6E1E-9F1F-CA8A-89D9-689F07FAE3BA}"/>
              </a:ext>
            </a:extLst>
          </p:cNvPr>
          <p:cNvSpPr txBox="1">
            <a:spLocks/>
          </p:cNvSpPr>
          <p:nvPr/>
        </p:nvSpPr>
        <p:spPr>
          <a:xfrm>
            <a:off x="659872" y="408848"/>
            <a:ext cx="15350490" cy="50783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>
              <a:spcBef>
                <a:spcPts val="120"/>
              </a:spcBef>
            </a:pPr>
            <a:r>
              <a:rPr lang="tr-TR" sz="3200" b="1" kern="0" spc="100" dirty="0">
                <a:solidFill>
                  <a:srgbClr val="2121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Always Strive for Improvement</a:t>
            </a:r>
            <a:endParaRPr lang="en-US" sz="3200" b="1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4" descr="Batu Valve">
            <a:extLst>
              <a:ext uri="{FF2B5EF4-FFF2-40B4-BE49-F238E27FC236}">
                <a16:creationId xmlns:a16="http://schemas.microsoft.com/office/drawing/2014/main" id="{A16003FE-5A64-4FCC-28B0-B41F13BC2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491928-03AA-311D-785C-487975B0BF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43" b="14746"/>
          <a:stretch>
            <a:fillRect/>
          </a:stretch>
        </p:blipFill>
        <p:spPr>
          <a:xfrm>
            <a:off x="508363" y="1219200"/>
            <a:ext cx="16458474" cy="708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5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atusan-tanitim-15sn-urun">
            <a:hlinkClick r:id="" action="ppaction://media"/>
            <a:extLst>
              <a:ext uri="{FF2B5EF4-FFF2-40B4-BE49-F238E27FC236}">
                <a16:creationId xmlns:a16="http://schemas.microsoft.com/office/drawing/2014/main" id="{3947A02F-B762-8D8D-C94F-678055B54E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5600" y="152400"/>
            <a:ext cx="16662909" cy="937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18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valve with black wheel&#10;&#10;AI-generated content may be incorrect.">
            <a:extLst>
              <a:ext uri="{FF2B5EF4-FFF2-40B4-BE49-F238E27FC236}">
                <a16:creationId xmlns:a16="http://schemas.microsoft.com/office/drawing/2014/main" id="{C42F0AC8-0029-BAA3-2577-3DFAC7724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673" y="0"/>
            <a:ext cx="10301854" cy="9753600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563C2170-DD4B-178B-482E-8FB3E064C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0252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bject 35"/>
          <p:cNvSpPr txBox="1"/>
          <p:nvPr/>
        </p:nvSpPr>
        <p:spPr>
          <a:xfrm>
            <a:off x="431800" y="5029200"/>
            <a:ext cx="4243155" cy="4892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ts val="3704"/>
              </a:lnSpc>
              <a:spcBef>
                <a:spcPts val="114"/>
              </a:spcBef>
              <a:tabLst>
                <a:tab pos="777240" algn="l"/>
              </a:tabLst>
            </a:pPr>
            <a:r>
              <a:rPr sz="3200" b="1" spc="-175" dirty="0">
                <a:solidFill>
                  <a:srgbClr val="0E8246"/>
                </a:solidFill>
                <a:latin typeface="Arial"/>
                <a:cs typeface="Arial"/>
              </a:rPr>
              <a:t>	</a:t>
            </a:r>
            <a:endParaRPr sz="2550" dirty="0">
              <a:latin typeface="Arial"/>
              <a:cs typeface="Arial"/>
            </a:endParaRPr>
          </a:p>
        </p:txBody>
      </p:sp>
      <p:pic>
        <p:nvPicPr>
          <p:cNvPr id="42" name="Picture 41" descr="A group of men working on large red pipes&#10;&#10;AI-generated content may be incorrect.">
            <a:extLst>
              <a:ext uri="{FF2B5EF4-FFF2-40B4-BE49-F238E27FC236}">
                <a16:creationId xmlns:a16="http://schemas.microsoft.com/office/drawing/2014/main" id="{E059A2EE-9B6D-AF28-58D2-2E364A74A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3400" y="177163"/>
            <a:ext cx="11734800" cy="9399273"/>
          </a:xfrm>
          <a:prstGeom prst="rect">
            <a:avLst/>
          </a:prstGeom>
        </p:spPr>
      </p:pic>
      <p:pic>
        <p:nvPicPr>
          <p:cNvPr id="3" name="Picture 2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605E368B-1659-5523-86B4-7E5BA2DDFA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" y="228600"/>
            <a:ext cx="4839375" cy="2505425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BBCE647D-BFEF-FE66-E097-A99FA1CFF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21F417-7154-24CE-48CB-4D60F856E9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5" t="7540" r="366" b="14547"/>
          <a:stretch>
            <a:fillRect/>
          </a:stretch>
        </p:blipFill>
        <p:spPr>
          <a:xfrm>
            <a:off x="203200" y="3581401"/>
            <a:ext cx="5105399" cy="472439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34330-FB02-1DF7-745A-498BCED5F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A group of white pipes on pallets&#10;&#10;AI-generated content may be incorrect.">
            <a:extLst>
              <a:ext uri="{FF2B5EF4-FFF2-40B4-BE49-F238E27FC236}">
                <a16:creationId xmlns:a16="http://schemas.microsoft.com/office/drawing/2014/main" id="{EBFD50A1-8EA5-F4B9-257F-B56EB6F94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400" y="228600"/>
            <a:ext cx="12041199" cy="8686800"/>
          </a:xfrm>
          <a:prstGeom prst="rect">
            <a:avLst/>
          </a:prstGeom>
        </p:spPr>
      </p:pic>
      <p:pic>
        <p:nvPicPr>
          <p:cNvPr id="5" name="Picture 4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D5F79A59-E1BE-02B0-521D-12F88C667E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" y="228600"/>
            <a:ext cx="4829849" cy="2514951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D2DB13FD-9C05-31EA-3DF5-F004B206B8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36DDD2-55C0-4D63-FF32-F6E799FD921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9" t="6733" r="30242" b="11076"/>
          <a:stretch>
            <a:fillRect/>
          </a:stretch>
        </p:blipFill>
        <p:spPr>
          <a:xfrm>
            <a:off x="199686" y="3505200"/>
            <a:ext cx="4833364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091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EAAE3A7B-FD84-8564-F3C4-45EEE07AC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00" y="228600"/>
            <a:ext cx="4801270" cy="25149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92ABFD-2CBD-77BF-3686-31FCD3380C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400" y="228600"/>
            <a:ext cx="11887200" cy="8871568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F63EC3B9-D7A2-5AFD-7E53-CDA3C77BD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EEC35DA-201A-699F-76D5-108B58F945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85" t="11785" r="28785" b="24579"/>
          <a:stretch>
            <a:fillRect/>
          </a:stretch>
        </p:blipFill>
        <p:spPr>
          <a:xfrm>
            <a:off x="127000" y="3429000"/>
            <a:ext cx="480127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765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90959E-A774-62D2-04C7-15E808327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yellow machine with a black wheel&#10;&#10;AI-generated content may be incorrect.">
            <a:extLst>
              <a:ext uri="{FF2B5EF4-FFF2-40B4-BE49-F238E27FC236}">
                <a16:creationId xmlns:a16="http://schemas.microsoft.com/office/drawing/2014/main" id="{4CFA550A-380F-AB76-D449-0A375931D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" y="3222271"/>
            <a:ext cx="4851026" cy="3733800"/>
          </a:xfrm>
          <a:prstGeom prst="rect">
            <a:avLst/>
          </a:prstGeom>
        </p:spPr>
      </p:pic>
      <p:pic>
        <p:nvPicPr>
          <p:cNvPr id="6" name="Picture 5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5E6411CC-C83C-458C-0019-875DC447D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400" y="228600"/>
            <a:ext cx="4839375" cy="2543530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5E772926-B88F-B4F6-E483-BFC7C90C8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54B856-83EF-3783-8C55-A34A95E1552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2" t="7031" r="8727" b="-3434"/>
          <a:stretch>
            <a:fillRect/>
          </a:stretch>
        </p:blipFill>
        <p:spPr>
          <a:xfrm>
            <a:off x="5232400" y="76200"/>
            <a:ext cx="12115800" cy="9402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7859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EA31F43-C6F8-F304-5C53-C448AC06F4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380" y="990600"/>
            <a:ext cx="16009620" cy="1195199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"All-in-One" Efficiency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Combines valve, launcher, and bypass into one compact unit. Reduces footprint by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up to 80%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—ideal for offshore platforms and tight manifolds.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Eliminates extra piping, supports, and installation labor.</a:t>
            </a:r>
          </a:p>
        </p:txBody>
      </p:sp>
      <p:sp>
        <p:nvSpPr>
          <p:cNvPr id="4" name="1 Başlık">
            <a:extLst>
              <a:ext uri="{FF2B5EF4-FFF2-40B4-BE49-F238E27FC236}">
                <a16:creationId xmlns:a16="http://schemas.microsoft.com/office/drawing/2014/main" id="{ED361AE8-F1B0-7E8D-3AF8-441A7BDE0BD6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1285240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950" b="1" i="0">
                <a:solidFill>
                  <a:srgbClr val="2D2D2B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tr-TR" sz="3200" dirty="0"/>
              <a:t>The Merits of our Pig Ball Valves</a:t>
            </a:r>
            <a:r>
              <a:rPr lang="en-US" sz="3200" dirty="0"/>
              <a:t>: Compact, Safe, Efficient</a:t>
            </a:r>
            <a:endParaRPr lang="tr-TR" sz="3200" kern="0" dirty="0"/>
          </a:p>
        </p:txBody>
      </p:sp>
      <p:pic>
        <p:nvPicPr>
          <p:cNvPr id="8" name="Picture 4" descr="Batu Valve">
            <a:extLst>
              <a:ext uri="{FF2B5EF4-FFF2-40B4-BE49-F238E27FC236}">
                <a16:creationId xmlns:a16="http://schemas.microsoft.com/office/drawing/2014/main" id="{3EE1E3D7-6FCF-E86E-1423-4E7F994E9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g Valve Bakim Sequence">
            <a:hlinkClick r:id="" action="ppaction://media"/>
            <a:extLst>
              <a:ext uri="{FF2B5EF4-FFF2-40B4-BE49-F238E27FC236}">
                <a16:creationId xmlns:a16="http://schemas.microsoft.com/office/drawing/2014/main" id="{D0C2303D-DBEE-ED17-C947-4DEA204007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70600" y="2537460"/>
            <a:ext cx="11224643" cy="6313669"/>
          </a:xfrm>
          <a:prstGeom prst="rect">
            <a:avLst/>
          </a:prstGeom>
        </p:spPr>
      </p:pic>
      <p:sp>
        <p:nvSpPr>
          <p:cNvPr id="10" name="Espace réservé du texte 2">
            <a:extLst>
              <a:ext uri="{FF2B5EF4-FFF2-40B4-BE49-F238E27FC236}">
                <a16:creationId xmlns:a16="http://schemas.microsoft.com/office/drawing/2014/main" id="{7A3F1031-ABFB-7EC0-2696-F17FA8D77616}"/>
              </a:ext>
            </a:extLst>
          </p:cNvPr>
          <p:cNvSpPr txBox="1">
            <a:spLocks/>
          </p:cNvSpPr>
          <p:nvPr/>
        </p:nvSpPr>
        <p:spPr>
          <a:xfrm>
            <a:off x="457200" y="2315725"/>
            <a:ext cx="5461000" cy="53501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Uncompromised Safety (HSE)</a:t>
            </a:r>
            <a:endParaRPr lang="en-US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Mechanical safety lock prevents opening the door while under pressure.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vent and drain points ensure the cavity is depressurized before access.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Design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guarantees isolation during pig loading.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Specially designed guides prevent pinching of the pig to prevent a stuck valve situation.</a:t>
            </a:r>
            <a:endParaRPr lang="en-US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Perenco Advantage</a:t>
            </a:r>
            <a:endParaRPr lang="en-US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Proven Reliability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Already successfully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commissioned on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Offshore Platforms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Vietsovpetro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Loading/retrieving pigs takes minutes, minimizing production downtime.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components mean fewer potential leak paths and less upkeep.</a:t>
            </a:r>
          </a:p>
        </p:txBody>
      </p:sp>
    </p:spTree>
    <p:extLst>
      <p:ext uri="{BB962C8B-B14F-4D97-AF65-F5344CB8AC3E}">
        <p14:creationId xmlns:p14="http://schemas.microsoft.com/office/powerpoint/2010/main" val="88107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Başlık">
            <a:extLst>
              <a:ext uri="{FF2B5EF4-FFF2-40B4-BE49-F238E27FC236}">
                <a16:creationId xmlns:a16="http://schemas.microsoft.com/office/drawing/2014/main" id="{6EC4865E-D559-F419-1F31-9A1D8D506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2443"/>
          </a:xfrm>
        </p:spPr>
        <p:txBody>
          <a:bodyPr/>
          <a:lstStyle/>
          <a:p>
            <a:pPr algn="l"/>
            <a:r>
              <a:rPr lang="tr-TR" sz="3200" dirty="0"/>
              <a:t>Certificates</a:t>
            </a:r>
          </a:p>
        </p:txBody>
      </p:sp>
      <p:sp>
        <p:nvSpPr>
          <p:cNvPr id="5" name="2 İçerik Yer Tutucusu">
            <a:extLst>
              <a:ext uri="{FF2B5EF4-FFF2-40B4-BE49-F238E27FC236}">
                <a16:creationId xmlns:a16="http://schemas.microsoft.com/office/drawing/2014/main" id="{B5091130-44D6-E81F-A2FB-1AD55A2E3CF7}"/>
              </a:ext>
            </a:extLst>
          </p:cNvPr>
          <p:cNvSpPr txBox="1">
            <a:spLocks/>
          </p:cNvSpPr>
          <p:nvPr/>
        </p:nvSpPr>
        <p:spPr>
          <a:xfrm>
            <a:off x="411187" y="1159853"/>
            <a:ext cx="9194800" cy="5393347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API-6D-0995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 15848 Fugitive Emissions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 9001:2008 / TÜV SUD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 45001</a:t>
            </a:r>
            <a:endParaRPr lang="tr-T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 14001</a:t>
            </a:r>
            <a:endParaRPr lang="tr-T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 29001</a:t>
            </a:r>
            <a:endParaRPr lang="tr-T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 50001:2018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TÜV SÜD CE 0036 DGR-0036-QS-1226-23</a:t>
            </a:r>
            <a:endParaRPr lang="tr-T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TÜV SÜD IT 18 ATEX 056 AR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TÜV SÜD TA Luft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FIRESAFE API 6FA , API 607 , ISO 10497</a:t>
            </a:r>
          </a:p>
        </p:txBody>
      </p:sp>
      <p:pic>
        <p:nvPicPr>
          <p:cNvPr id="9" name="Picture 5" descr="\\Batusansnc\BatusanOrtak\Koray\API 1.bmp">
            <a:extLst>
              <a:ext uri="{FF2B5EF4-FFF2-40B4-BE49-F238E27FC236}">
                <a16:creationId xmlns:a16="http://schemas.microsoft.com/office/drawing/2014/main" id="{5310D698-8933-CA15-CB7F-59E5F228C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94400" y="356448"/>
            <a:ext cx="2232394" cy="3075164"/>
          </a:xfrm>
          <a:prstGeom prst="rect">
            <a:avLst/>
          </a:prstGeom>
          <a:noFill/>
        </p:spPr>
      </p:pic>
      <p:pic>
        <p:nvPicPr>
          <p:cNvPr id="16" name="Picture 15" descr="A group of logos with text&#10;&#10;AI-generated content may be incorrect.">
            <a:extLst>
              <a:ext uri="{FF2B5EF4-FFF2-40B4-BE49-F238E27FC236}">
                <a16:creationId xmlns:a16="http://schemas.microsoft.com/office/drawing/2014/main" id="{8365B20A-F04A-01EE-DC22-B509FEB4C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00" y="1159853"/>
            <a:ext cx="7696200" cy="2281284"/>
          </a:xfrm>
          <a:prstGeom prst="rect">
            <a:avLst/>
          </a:prstGeom>
        </p:spPr>
      </p:pic>
      <p:pic>
        <p:nvPicPr>
          <p:cNvPr id="18" name="Picture 17" descr="A group of logos with text&#10;&#10;AI-generated content may be incorrect.">
            <a:extLst>
              <a:ext uri="{FF2B5EF4-FFF2-40B4-BE49-F238E27FC236}">
                <a16:creationId xmlns:a16="http://schemas.microsoft.com/office/drawing/2014/main" id="{9583E803-35A0-3CC7-2510-64D47D59BC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4920" y="3575469"/>
            <a:ext cx="7696200" cy="2271318"/>
          </a:xfrm>
          <a:prstGeom prst="rect">
            <a:avLst/>
          </a:prstGeom>
        </p:spPr>
      </p:pic>
      <p:pic>
        <p:nvPicPr>
          <p:cNvPr id="23" name="Picture 4" descr="Batu Valve">
            <a:extLst>
              <a:ext uri="{FF2B5EF4-FFF2-40B4-BE49-F238E27FC236}">
                <a16:creationId xmlns:a16="http://schemas.microsoft.com/office/drawing/2014/main" id="{1E14293D-97F6-5D57-0AFA-790FD8E53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7777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0272E-02A3-C347-5084-5B0FE2659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Başlık">
            <a:extLst>
              <a:ext uri="{FF2B5EF4-FFF2-40B4-BE49-F238E27FC236}">
                <a16:creationId xmlns:a16="http://schemas.microsoft.com/office/drawing/2014/main" id="{22A4786D-0696-8C74-1E62-B2B7C9952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15367000" cy="492443"/>
          </a:xfrm>
        </p:spPr>
        <p:txBody>
          <a:bodyPr/>
          <a:lstStyle/>
          <a:p>
            <a:pPr algn="l"/>
            <a:r>
              <a:rPr lang="tr-TR" sz="3200" dirty="0"/>
              <a:t>Machinery Batusan + TDC Makina (Production &amp; Testing) </a:t>
            </a:r>
          </a:p>
        </p:txBody>
      </p:sp>
      <p:sp>
        <p:nvSpPr>
          <p:cNvPr id="5" name="2 İçerik Yer Tutucusu">
            <a:extLst>
              <a:ext uri="{FF2B5EF4-FFF2-40B4-BE49-F238E27FC236}">
                <a16:creationId xmlns:a16="http://schemas.microsoft.com/office/drawing/2014/main" id="{0702D8B9-EFE7-2751-8C9F-5A7AD21C9582}"/>
              </a:ext>
            </a:extLst>
          </p:cNvPr>
          <p:cNvSpPr txBox="1">
            <a:spLocks/>
          </p:cNvSpPr>
          <p:nvPr/>
        </p:nvSpPr>
        <p:spPr>
          <a:xfrm>
            <a:off x="411187" y="1159853"/>
            <a:ext cx="9194800" cy="68580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endParaRPr lang="tr-TR" sz="2600" kern="0" dirty="0">
              <a:solidFill>
                <a:sysClr val="windowText" lastClr="000000"/>
              </a:solidFill>
            </a:endParaRPr>
          </a:p>
        </p:txBody>
      </p:sp>
      <p:sp>
        <p:nvSpPr>
          <p:cNvPr id="8" name="2 İçerik Yer Tutucusu">
            <a:extLst>
              <a:ext uri="{FF2B5EF4-FFF2-40B4-BE49-F238E27FC236}">
                <a16:creationId xmlns:a16="http://schemas.microsoft.com/office/drawing/2014/main" id="{1B9D2A2A-A1C1-3FC5-377C-B2F3AD53A42B}"/>
              </a:ext>
            </a:extLst>
          </p:cNvPr>
          <p:cNvSpPr txBox="1">
            <a:spLocks/>
          </p:cNvSpPr>
          <p:nvPr/>
        </p:nvSpPr>
        <p:spPr>
          <a:xfrm>
            <a:off x="355600" y="1196752"/>
            <a:ext cx="8229600" cy="5043308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Welding Robot: 3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Multi Headed Drill: 3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CNC Lathe: 12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CNC Mill:11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NC Pittler Revolver:  2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CNC Revolver Lathe: 14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Ball Valve Hydrostatic Testing Machine: 7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Portable Ball Valve Hydrostatic Testing Machine: 1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TS EN 331 - Test Station: 1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FIRE SAFE - Test Station: 1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CMM Measuring Machine: 2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tr-TR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3ABBBCB5-924A-9B6F-BDEA-9BF4CD732C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28800" y="1473676"/>
            <a:ext cx="21336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494B789A-1DFE-E542-D3F6-5B26315B2D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collage of several machines&#10;&#10;AI-generated content may be incorrect.">
            <a:extLst>
              <a:ext uri="{FF2B5EF4-FFF2-40B4-BE49-F238E27FC236}">
                <a16:creationId xmlns:a16="http://schemas.microsoft.com/office/drawing/2014/main" id="{4213DDE9-573C-9965-5CAF-3EC5B4E073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9200" y="1424940"/>
            <a:ext cx="4050628" cy="4415512"/>
          </a:xfrm>
          <a:prstGeom prst="rect">
            <a:avLst/>
          </a:prstGeom>
        </p:spPr>
      </p:pic>
      <p:pic>
        <p:nvPicPr>
          <p:cNvPr id="7" name="Picture 6" descr="A large machine with a white background&#10;&#10;AI-generated content may be incorrect.">
            <a:extLst>
              <a:ext uri="{FF2B5EF4-FFF2-40B4-BE49-F238E27FC236}">
                <a16:creationId xmlns:a16="http://schemas.microsoft.com/office/drawing/2014/main" id="{553F89C0-1CBE-41D3-FBC4-AABF0D23DF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52564" y="6224820"/>
            <a:ext cx="7822118" cy="2967852"/>
          </a:xfrm>
          <a:prstGeom prst="rect">
            <a:avLst/>
          </a:prstGeom>
        </p:spPr>
      </p:pic>
      <p:sp>
        <p:nvSpPr>
          <p:cNvPr id="9" name="ZoneTexte 1">
            <a:extLst>
              <a:ext uri="{FF2B5EF4-FFF2-40B4-BE49-F238E27FC236}">
                <a16:creationId xmlns:a16="http://schemas.microsoft.com/office/drawing/2014/main" id="{3B97D855-6D1D-917E-9D45-6242EC91B397}"/>
              </a:ext>
            </a:extLst>
          </p:cNvPr>
          <p:cNvSpPr txBox="1"/>
          <p:nvPr/>
        </p:nvSpPr>
        <p:spPr>
          <a:xfrm>
            <a:off x="847952" y="6528792"/>
            <a:ext cx="74796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able to provide you with all the necessary flexibility because we are independent</a:t>
            </a:r>
            <a:r>
              <a:rPr lang="tr-TR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the machining capacity we have.</a:t>
            </a:r>
            <a:endParaRPr lang="fr-FR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1403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81B74-FCD9-C884-A56E-A6A2A90BD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Başlık">
            <a:extLst>
              <a:ext uri="{FF2B5EF4-FFF2-40B4-BE49-F238E27FC236}">
                <a16:creationId xmlns:a16="http://schemas.microsoft.com/office/drawing/2014/main" id="{A99C6AAE-BFD3-7C6F-9180-F1E2127AF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12471400" cy="563562"/>
          </a:xfrm>
        </p:spPr>
        <p:txBody>
          <a:bodyPr/>
          <a:lstStyle/>
          <a:p>
            <a:pPr algn="l"/>
            <a:r>
              <a:rPr lang="tr-TR" sz="3200" dirty="0">
                <a:solidFill>
                  <a:schemeClr val="tx1"/>
                </a:solidFill>
              </a:rPr>
              <a:t>BatuValve Has the Dominant Position in Domestic Market</a:t>
            </a:r>
          </a:p>
        </p:txBody>
      </p:sp>
      <p:sp>
        <p:nvSpPr>
          <p:cNvPr id="5" name="2 İçerik Yer Tutucusu">
            <a:extLst>
              <a:ext uri="{FF2B5EF4-FFF2-40B4-BE49-F238E27FC236}">
                <a16:creationId xmlns:a16="http://schemas.microsoft.com/office/drawing/2014/main" id="{E0A6AC83-3573-F5B1-11EC-5009F1768E6A}"/>
              </a:ext>
            </a:extLst>
          </p:cNvPr>
          <p:cNvSpPr txBox="1">
            <a:spLocks/>
          </p:cNvSpPr>
          <p:nvPr/>
        </p:nvSpPr>
        <p:spPr>
          <a:xfrm>
            <a:off x="411187" y="1159853"/>
            <a:ext cx="9194800" cy="68580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endParaRPr lang="tr-TR" sz="2600" kern="0" dirty="0">
              <a:solidFill>
                <a:sysClr val="windowText" lastClr="000000"/>
              </a:solidFill>
            </a:endParaRPr>
          </a:p>
        </p:txBody>
      </p:sp>
      <p:sp>
        <p:nvSpPr>
          <p:cNvPr id="8" name="2 İçerik Yer Tutucusu">
            <a:extLst>
              <a:ext uri="{FF2B5EF4-FFF2-40B4-BE49-F238E27FC236}">
                <a16:creationId xmlns:a16="http://schemas.microsoft.com/office/drawing/2014/main" id="{E0E2CD65-BE09-1B96-53F9-B17B76CFE672}"/>
              </a:ext>
            </a:extLst>
          </p:cNvPr>
          <p:cNvSpPr txBox="1">
            <a:spLocks/>
          </p:cNvSpPr>
          <p:nvPr/>
        </p:nvSpPr>
        <p:spPr>
          <a:xfrm>
            <a:off x="127000" y="1320374"/>
            <a:ext cx="8229600" cy="4536504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sz="2800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47+ Years Prestige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sz="2800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Reliability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sz="2800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Service &amp; Guarantee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sz="2800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 Delivery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sz="2800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2,000,000 Euro Stock Availibility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sz="2800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Solutions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tr-TR" sz="2800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2" descr="C:\Users\Ramiz\Pictures\turkey-log.png">
            <a:extLst>
              <a:ext uri="{FF2B5EF4-FFF2-40B4-BE49-F238E27FC236}">
                <a16:creationId xmlns:a16="http://schemas.microsoft.com/office/drawing/2014/main" id="{9DC0AD8A-4383-994D-F1E3-69727AA42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2600" y="4413269"/>
            <a:ext cx="10034390" cy="4180478"/>
          </a:xfrm>
          <a:prstGeom prst="rect">
            <a:avLst/>
          </a:prstGeom>
          <a:noFill/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11EC0EF2-FC2F-E19B-509A-140421253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3373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40A269D-DC12-40D6-C4E6-E9B23D1B0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15055812" cy="492443"/>
          </a:xfrm>
        </p:spPr>
        <p:txBody>
          <a:bodyPr/>
          <a:lstStyle/>
          <a:p>
            <a:r>
              <a:rPr lang="tr-TR" sz="3200" dirty="0"/>
              <a:t>Main Clients With Completed Projects</a:t>
            </a:r>
            <a:endParaRPr lang="fr-FR" sz="3200" dirty="0"/>
          </a:p>
        </p:txBody>
      </p:sp>
      <p:pic>
        <p:nvPicPr>
          <p:cNvPr id="4" name="Picture 4" descr="Batu Valve">
            <a:extLst>
              <a:ext uri="{FF2B5EF4-FFF2-40B4-BE49-F238E27FC236}">
                <a16:creationId xmlns:a16="http://schemas.microsoft.com/office/drawing/2014/main" id="{872FDDDD-2C30-C4B7-F42B-54284AAA9E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Espace réservé du texte 2">
            <a:extLst>
              <a:ext uri="{FF2B5EF4-FFF2-40B4-BE49-F238E27FC236}">
                <a16:creationId xmlns:a16="http://schemas.microsoft.com/office/drawing/2014/main" id="{30F8D08B-C5F0-B955-4580-01A6540ACC6E}"/>
              </a:ext>
            </a:extLst>
          </p:cNvPr>
          <p:cNvSpPr txBox="1">
            <a:spLocks/>
          </p:cNvSpPr>
          <p:nvPr/>
        </p:nvSpPr>
        <p:spPr>
          <a:xfrm>
            <a:off x="660400" y="990600"/>
            <a:ext cx="15055812" cy="7166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endParaRPr lang="fr-FR" sz="1000" kern="0" dirty="0">
              <a:solidFill>
                <a:sysClr val="windowText" lastClr="000000"/>
              </a:solidFill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Turan Drilling &amp; Engineering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(SOCAR / KCA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Deutag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JV)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(Azerbaidjan) - API6D DBB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1500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Petrovietnam &amp;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Vietsovpetro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(AVL) (Vietnam) -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API6D DBB, Pig, Compact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300 – Class 2500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Sonatrach: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(Algeria) - API6D DBB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1500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Romgaz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Transgaz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(Romania) - API6D DBB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900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 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Flüssiggas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-Anlagen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):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(Germany) - Ball Valves – Oem producing for FAS brand for 25+ years.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Brunnbauer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(Austria) - API6D DBB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1500 - Oem producing for Brunnbauer brand for 10+ years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Pietro Fiorentini: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(Italy) -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API6D DBB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1500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 Group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Taqa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Atrush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Petrofac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Taurus Arm: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(Iraq) -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API6D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900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Eiffage: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(France) -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API6D DBB, Ball Valves and 3Way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1500</a:t>
            </a:r>
            <a:endParaRPr lang="fr-F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STEG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(Société Tunisienne de l’Electricité et du Gaz)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(Tunisia) - API6D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900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Marsa Maroc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(Marocco) - API6D Pig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300 – Class 1500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Weltek</a:t>
            </a:r>
            <a:r>
              <a:rPr lang="tr-TR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Nigeria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) - API6D Ball Valves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Perenco: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(France)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API6D DBB and Ball Valves - 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to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US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Class 1500</a:t>
            </a:r>
            <a:endParaRPr lang="tr-T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Makeen Energy: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b="1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Trouvay&amp;Cauvin: </a:t>
            </a:r>
            <a:r>
              <a:rPr lang="tr-T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(Ivory Coast)</a:t>
            </a:r>
          </a:p>
          <a:p>
            <a:pPr>
              <a:lnSpc>
                <a:spcPct val="150000"/>
              </a:lnSpc>
            </a:pPr>
            <a:br>
              <a:rPr lang="fr-FR" kern="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fr-FR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8334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C0534B-7204-A732-6BF7-A5A566B07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870AE5-CD1D-92E8-3098-6133D2EE5CC6}"/>
              </a:ext>
            </a:extLst>
          </p:cNvPr>
          <p:cNvSpPr txBox="1"/>
          <p:nvPr/>
        </p:nvSpPr>
        <p:spPr>
          <a:xfrm>
            <a:off x="355600" y="273010"/>
            <a:ext cx="9220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200" b="1" dirty="0">
                <a:latin typeface="Arial" panose="020B0604020202020204" pitchFamily="34" charset="0"/>
                <a:cs typeface="Arial" panose="020B0604020202020204" pitchFamily="34" charset="0"/>
              </a:rPr>
              <a:t>PERENCO, </a:t>
            </a:r>
            <a:r>
              <a:rPr lang="tr-TR" sz="3200" b="1" dirty="0">
                <a:latin typeface="Arial" panose="020B0604020202020204" pitchFamily="34" charset="0"/>
                <a:cs typeface="Arial" panose="020B0604020202020204" pitchFamily="34" charset="0"/>
              </a:rPr>
              <a:t>a Well Known Player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30011851-D425-0201-A488-6BBA9EE76148}"/>
              </a:ext>
            </a:extLst>
          </p:cNvPr>
          <p:cNvSpPr txBox="1"/>
          <p:nvPr/>
        </p:nvSpPr>
        <p:spPr>
          <a:xfrm>
            <a:off x="355600" y="1295400"/>
            <a:ext cx="64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3500+ Valves already installed on site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Mastery of your specifications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Manual and motorised ball valves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pig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valves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Ability to offer high-performance standards already validated by your subsidiaries</a:t>
            </a:r>
            <a:endParaRPr lang="tr-T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A350 LF2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,17-4 PH, Metal to Metal Valves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DEVLON and PEEK material for high pressure classes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C5M offshore painting with 350 Micron minimum thickness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Functional and Delta P tests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Cryogenic Ball Valves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dirty="0"/>
          </a:p>
        </p:txBody>
      </p:sp>
      <p:pic>
        <p:nvPicPr>
          <p:cNvPr id="3" name="Picture 4" descr="Batu Valve">
            <a:extLst>
              <a:ext uri="{FF2B5EF4-FFF2-40B4-BE49-F238E27FC236}">
                <a16:creationId xmlns:a16="http://schemas.microsoft.com/office/drawing/2014/main" id="{A56CEE0B-B93A-2E6D-9293-2A0164B2F5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large metal machine with black wheels&#10;&#10;AI-generated content may be incorrect.">
            <a:extLst>
              <a:ext uri="{FF2B5EF4-FFF2-40B4-BE49-F238E27FC236}">
                <a16:creationId xmlns:a16="http://schemas.microsoft.com/office/drawing/2014/main" id="{F976818F-9C55-4120-EC04-5C5D13926D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8400" y="198582"/>
            <a:ext cx="9827491" cy="9356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1558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D83E5D-96EE-8083-80F5-1B8E8D4FF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>
            <a:extLst>
              <a:ext uri="{FF2B5EF4-FFF2-40B4-BE49-F238E27FC236}">
                <a16:creationId xmlns:a16="http://schemas.microsoft.com/office/drawing/2014/main" id="{15A0298A-D191-103E-92BC-859E30D4EC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000" y="304800"/>
            <a:ext cx="15925800" cy="221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tr-TR" sz="2400" spc="165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 </a:t>
            </a:r>
            <a:r>
              <a:rPr lang="tr-TR" sz="2400" spc="105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Turan Drilling &amp; Engineering (Azerbaijan):</a:t>
            </a:r>
            <a:endParaRPr kumimoji="0" lang="tr-TR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End User: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Joint Venture of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SOCAR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KCA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Deutag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(Managing procurement for BP assets).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Win: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Vendor Switch from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Merwede Valves (Netherlands) to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Batuvalve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Significance: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Turan Drilling </a:t>
            </a:r>
            <a:r>
              <a:rPr kumimoji="0" lang="tr-TR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switched their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kumimoji="0" lang="tr-TR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from Merwede (a premium Dutch brand)</a:t>
            </a:r>
            <a:r>
              <a:rPr lang="tr-TR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Batuvalve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their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API 6D Ball Valves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DBB Valves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validating that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Batuvalve</a:t>
            </a:r>
            <a:r>
              <a:rPr kumimoji="0" lang="tr-TR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matches Western European technical standards while offering superior commercial value.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 yellow machine with black handles&#10;&#10;AI-generated content may be incorrect.">
            <a:extLst>
              <a:ext uri="{FF2B5EF4-FFF2-40B4-BE49-F238E27FC236}">
                <a16:creationId xmlns:a16="http://schemas.microsoft.com/office/drawing/2014/main" id="{6C319C2C-EBE7-87F8-8D99-4878DD0A0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000" y="2340909"/>
            <a:ext cx="12344400" cy="7285220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022F9BB8-A9B5-B215-A38C-D3479883F6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8747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B840D-443B-632D-C944-BF74B999E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>
            <a:extLst>
              <a:ext uri="{FF2B5EF4-FFF2-40B4-BE49-F238E27FC236}">
                <a16:creationId xmlns:a16="http://schemas.microsoft.com/office/drawing/2014/main" id="{630F2E47-4248-DECB-1293-8154BB6B7F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200" y="671898"/>
            <a:ext cx="7696200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tr-TR" sz="2400" spc="165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</a:t>
            </a:r>
            <a:r>
              <a:rPr lang="tr-TR" sz="2400" spc="105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Petrovietnam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(The National Oil Company) and its joint venture 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Vietsovpetro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 (Vietnam)</a:t>
            </a:r>
          </a:p>
          <a:p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Vietsovpetro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 Vietnam-Russia JV) operates the 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White Tiger (Bach Ho)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field, a unique geological formation where oil is produced from fractured granite basement rock. This requires highly specific engineering solutions.</a:t>
            </a:r>
            <a:endParaRPr lang="tr-T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kumimoji="0" lang="tr-TR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Product Application: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The supply includes 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API 6D Pig Ball Valves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API 6D DBB Valves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and 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High-Pressure Monoblock Valves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Offshore Criticality: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On offshore rigs (like those in the White Tiger field), deck space is the most expensive real estate. The Batu Pig Ball Valve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 and High-Pressure Monoblock valves 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strategic enabler</a:t>
            </a:r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here, replacing bulky launcher systems.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6BA7E26-8845-5DA7-9F92-A4C46F947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8600" y="152400"/>
            <a:ext cx="6971776" cy="92957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E2013D3-1E8A-3B3E-7524-F524F798F6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66" y="5036647"/>
            <a:ext cx="6637867" cy="3733800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0072BBC6-5356-2B1F-F753-B07B71321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085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D22FB-03F6-51B9-9E7C-37EC69F41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59BC3E-DB9A-BC23-C188-D11EF7D73569}"/>
              </a:ext>
            </a:extLst>
          </p:cNvPr>
          <p:cNvSpPr txBox="1"/>
          <p:nvPr/>
        </p:nvSpPr>
        <p:spPr>
          <a:xfrm>
            <a:off x="508000" y="609600"/>
            <a:ext cx="8737134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600"/>
              </a:spcAft>
              <a:buNone/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Client: Pietro Fiorentini S.p.A.</a:t>
            </a:r>
            <a:r>
              <a:rPr lang="tr-TR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(Italy)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tr-TR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600"/>
              </a:spcAft>
              <a:buNone/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End User: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Sonatrach (Algeria)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Aft>
                <a:spcPts val="1200"/>
              </a:spcAft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Client: TIV Valves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(Italy)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lose up of a blue pipe&#10;&#10;AI-generated content may be incorrect.">
            <a:extLst>
              <a:ext uri="{FF2B5EF4-FFF2-40B4-BE49-F238E27FC236}">
                <a16:creationId xmlns:a16="http://schemas.microsoft.com/office/drawing/2014/main" id="{2308B435-2543-B666-8CA0-EC4A3024D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1600" y="226752"/>
            <a:ext cx="7010400" cy="9269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BF31D0-208C-710C-B5FA-C8090284E62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299" y="2327105"/>
            <a:ext cx="9753600" cy="6502400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D16F5664-878C-0C75-3095-54A5E1A7D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2711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E3F6E-C043-6F95-BCF0-B32705685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>
            <a:extLst>
              <a:ext uri="{FF2B5EF4-FFF2-40B4-BE49-F238E27FC236}">
                <a16:creationId xmlns:a16="http://schemas.microsoft.com/office/drawing/2014/main" id="{378C08FD-706F-D9B3-9CAD-03F3451B71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" y="-350282"/>
            <a:ext cx="5334000" cy="600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FAS Flussigas Anlagen</a:t>
            </a:r>
          </a:p>
          <a:p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More than 25 years OEM production under the FAS German Brand</a:t>
            </a:r>
          </a:p>
          <a:p>
            <a:endParaRPr lang="tr-T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Makeen Energy (Belgium)</a:t>
            </a:r>
          </a:p>
          <a:p>
            <a:endParaRPr lang="tr-T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Brunnbauer (Austria)</a:t>
            </a:r>
          </a:p>
          <a:p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More than 10 years OEM production under the Brunnbauer Austrian Brand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spc="165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</a:t>
            </a:r>
            <a:r>
              <a:rPr lang="tr-TR" sz="2400" spc="105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Valvenok (England)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Eiffage (France) 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tr-TR" sz="2400" dirty="0"/>
          </a:p>
          <a:p>
            <a:endParaRPr lang="tr-TR" sz="2400" dirty="0"/>
          </a:p>
        </p:txBody>
      </p:sp>
      <p:pic>
        <p:nvPicPr>
          <p:cNvPr id="6" name="Picture 5" descr="A group of metal objects on a table">
            <a:extLst>
              <a:ext uri="{FF2B5EF4-FFF2-40B4-BE49-F238E27FC236}">
                <a16:creationId xmlns:a16="http://schemas.microsoft.com/office/drawing/2014/main" id="{A29EFE6A-A8DF-8D0A-846F-2518B1BEB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5400000">
            <a:off x="7557450" y="-1509715"/>
            <a:ext cx="8077201" cy="11401429"/>
          </a:xfrm>
          <a:prstGeom prst="rect">
            <a:avLst/>
          </a:prstGeom>
        </p:spPr>
      </p:pic>
      <p:pic>
        <p:nvPicPr>
          <p:cNvPr id="7" name="Picture 4" descr="Batu Valve">
            <a:extLst>
              <a:ext uri="{FF2B5EF4-FFF2-40B4-BE49-F238E27FC236}">
                <a16:creationId xmlns:a16="http://schemas.microsoft.com/office/drawing/2014/main" id="{ACF43A46-E45E-D5EA-096F-8B138EBD8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8687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E16C6-724C-F266-2875-238F5B13E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>
            <a:extLst>
              <a:ext uri="{FF2B5EF4-FFF2-40B4-BE49-F238E27FC236}">
                <a16:creationId xmlns:a16="http://schemas.microsoft.com/office/drawing/2014/main" id="{1D7A786D-324E-12E9-B0A0-EDA7DA067B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000" y="729734"/>
            <a:ext cx="67818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tr-T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Clients: </a:t>
            </a:r>
          </a:p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BURUUJ ENGINEERING</a:t>
            </a:r>
          </a:p>
          <a:p>
            <a:endParaRPr lang="tr-T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287E6C9C-B23A-9041-D112-38C7A1F0C0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370907-9A00-C3A7-3EAB-6617EAADE6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8" t="6193" r="15138" b="8486"/>
          <a:stretch>
            <a:fillRect/>
          </a:stretch>
        </p:blipFill>
        <p:spPr>
          <a:xfrm>
            <a:off x="5156200" y="152400"/>
            <a:ext cx="12192000" cy="944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7852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1CD932-B76C-D411-CF88-90FA884C7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>
            <a:extLst>
              <a:ext uri="{FF2B5EF4-FFF2-40B4-BE49-F238E27FC236}">
                <a16:creationId xmlns:a16="http://schemas.microsoft.com/office/drawing/2014/main" id="{34B57B14-E4CB-EC9F-03E2-09A1488246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680" y="1530698"/>
            <a:ext cx="7538720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tr-T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BullSupply (Ecuador)</a:t>
            </a:r>
          </a:p>
          <a:p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API6D Ball Valves and Pig Ball Valves</a:t>
            </a:r>
          </a:p>
          <a:p>
            <a:endParaRPr lang="tr-T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Flucontrol (Chile)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Corsem </a:t>
            </a:r>
            <a:r>
              <a:rPr lang="tr-TR" sz="2400" b="1">
                <a:latin typeface="Arial" panose="020B0604020202020204" pitchFamily="34" charset="0"/>
                <a:cs typeface="Arial" panose="020B0604020202020204" pitchFamily="34" charset="0"/>
              </a:rPr>
              <a:t>Impex (Romania)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End Users: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Transgaz , Romgaz</a:t>
            </a: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Conti Chemical (Latvia)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Pico Flow / Macel Plin  (Hungary)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yellow pipe with two handles&#10;&#10;AI-generated content may be incorrect.">
            <a:extLst>
              <a:ext uri="{FF2B5EF4-FFF2-40B4-BE49-F238E27FC236}">
                <a16:creationId xmlns:a16="http://schemas.microsoft.com/office/drawing/2014/main" id="{AD0F5BC7-31E4-BA5A-BEE9-B124AF01DE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72" b="4599"/>
          <a:stretch>
            <a:fillRect/>
          </a:stretch>
        </p:blipFill>
        <p:spPr>
          <a:xfrm>
            <a:off x="8706981" y="152400"/>
            <a:ext cx="8610600" cy="9448800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11D2F199-9FFB-2784-5690-794DD6F601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8115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557B67-B4FC-3939-79F5-2ADC8B4A8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87B932-6E9A-9F25-DA89-16ADA1FA07C7}"/>
              </a:ext>
            </a:extLst>
          </p:cNvPr>
          <p:cNvSpPr txBox="1"/>
          <p:nvPr/>
        </p:nvSpPr>
        <p:spPr>
          <a:xfrm>
            <a:off x="385135" y="320110"/>
            <a:ext cx="15468600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 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Delancey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 Oilfield</a:t>
            </a: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End Users : 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TAQA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Atrush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HKN Energy (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Sarsang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Block):</a:t>
            </a:r>
          </a:p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	          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Petrofac (Basra):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Taurus Arm Company:</a:t>
            </a:r>
            <a:endParaRPr lang="tr-T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		Groupement Berkine:</a:t>
            </a: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: Kar Group (Iraq)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80FF00A-D8E0-5AD3-395F-CD6360BA341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3425718"/>
            <a:ext cx="8153707" cy="54358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A71F318-245E-40A2-81E2-5A3EFE064A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4493" y="381000"/>
            <a:ext cx="8153707" cy="9067800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6A935EB4-35F2-1876-E630-FFFFA93815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6999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3A6902-6B75-10F0-8B1C-5B6F14082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85860F0-86A6-CA92-ECC3-1E6EF4824BD6}"/>
              </a:ext>
            </a:extLst>
          </p:cNvPr>
          <p:cNvSpPr txBox="1"/>
          <p:nvPr/>
        </p:nvSpPr>
        <p:spPr>
          <a:xfrm>
            <a:off x="431800" y="545657"/>
            <a:ext cx="154686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Technipro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End User: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Marsa Maroc </a:t>
            </a:r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API6D Ball Valves and Pig Ball Valves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tr-TR" b="1" dirty="0"/>
          </a:p>
        </p:txBody>
      </p:sp>
      <p:pic>
        <p:nvPicPr>
          <p:cNvPr id="6" name="Picture 5" descr="A row of metal machinery&#10;&#10;AI-generated content may be incorrect.">
            <a:extLst>
              <a:ext uri="{FF2B5EF4-FFF2-40B4-BE49-F238E27FC236}">
                <a16:creationId xmlns:a16="http://schemas.microsoft.com/office/drawing/2014/main" id="{702B0BC2-08CB-437E-1D2E-979470A31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35" y="2268280"/>
            <a:ext cx="10986807" cy="61599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4E3D5C4-0070-6E48-B0C2-86AC7E7FBA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780910" y="1660226"/>
            <a:ext cx="9080749" cy="6053833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2E3D436C-5E3D-966C-1429-859A66B841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5473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2C663E-2D17-FF98-A1D6-9E5D3AA39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E75D6EE-63AA-4904-BDEC-65B061F912AA}"/>
              </a:ext>
            </a:extLst>
          </p:cNvPr>
          <p:cNvSpPr txBox="1"/>
          <p:nvPr/>
        </p:nvSpPr>
        <p:spPr>
          <a:xfrm>
            <a:off x="431800" y="545657"/>
            <a:ext cx="154686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Client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Pietro Fiorentini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End User: </a:t>
            </a:r>
            <a:r>
              <a:rPr lang="fr-FR" sz="2400" b="1" dirty="0">
                <a:latin typeface="Arial" panose="020B0604020202020204" pitchFamily="34" charset="0"/>
                <a:cs typeface="Arial" panose="020B0604020202020204" pitchFamily="34" charset="0"/>
              </a:rPr>
              <a:t>STEG (Société Tunisienne de l’Electricité et du Gaz)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 (Tunisia)</a:t>
            </a: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tr-TR" b="1" dirty="0"/>
          </a:p>
        </p:txBody>
      </p:sp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AC2C8EAC-9150-40C1-D7FD-B387DF81A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5EAF23-70C8-ED7E-6877-45FBB786ACE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63" r="17187"/>
          <a:stretch>
            <a:fillRect/>
          </a:stretch>
        </p:blipFill>
        <p:spPr>
          <a:xfrm rot="5400000">
            <a:off x="9147177" y="1146270"/>
            <a:ext cx="7334248" cy="800099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B8FB9C-C341-DC1F-599B-AE26229D18C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70" r="15169"/>
          <a:stretch>
            <a:fillRect/>
          </a:stretch>
        </p:blipFill>
        <p:spPr>
          <a:xfrm rot="5400000">
            <a:off x="892862" y="1033942"/>
            <a:ext cx="7322833" cy="821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7026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B6DDF-ED9A-86C8-7856-268ABB147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1F9AEE78-CDE7-EBF4-B86C-E80D14EBC1B9}"/>
              </a:ext>
            </a:extLst>
          </p:cNvPr>
          <p:cNvSpPr txBox="1"/>
          <p:nvPr/>
        </p:nvSpPr>
        <p:spPr>
          <a:xfrm>
            <a:off x="431800" y="545657"/>
            <a:ext cx="154686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tr-T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tr-TR" b="1" dirty="0"/>
          </a:p>
        </p:txBody>
      </p:sp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2402BE76-0E0E-3A29-BDAD-7C8C146A5D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D43946-94C8-EBEF-A19B-47AE265290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799" y="1371600"/>
            <a:ext cx="9602709" cy="72020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9AA174-B2CB-0218-E9F2-7E63836FE2F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5" r="17342"/>
          <a:stretch>
            <a:fillRect/>
          </a:stretch>
        </p:blipFill>
        <p:spPr>
          <a:xfrm>
            <a:off x="434753" y="1371600"/>
            <a:ext cx="6553200" cy="7202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3737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C0534B-7204-A732-6BF7-A5A566B07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870AE5-CD1D-92E8-3098-6133D2EE5CC6}"/>
              </a:ext>
            </a:extLst>
          </p:cNvPr>
          <p:cNvSpPr txBox="1"/>
          <p:nvPr/>
        </p:nvSpPr>
        <p:spPr>
          <a:xfrm>
            <a:off x="1422400" y="990600"/>
            <a:ext cx="9220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Client:</a:t>
            </a:r>
            <a:r>
              <a:rPr lang="tr-TR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Cherofrance  </a:t>
            </a:r>
          </a:p>
          <a:p>
            <a:r>
              <a:rPr lang="tr-TR" sz="24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tr-TR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 user: </a:t>
            </a:r>
            <a:r>
              <a:rPr lang="tr-TR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Perenco</a:t>
            </a:r>
          </a:p>
        </p:txBody>
      </p:sp>
      <p:pic>
        <p:nvPicPr>
          <p:cNvPr id="15" name="Picture 14" descr="A group of metal objects&#10;&#10;AI-generated content may be incorrect.">
            <a:extLst>
              <a:ext uri="{FF2B5EF4-FFF2-40B4-BE49-F238E27FC236}">
                <a16:creationId xmlns:a16="http://schemas.microsoft.com/office/drawing/2014/main" id="{A2384DDB-820A-FCFF-5BCB-A77758C60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295" y="2438400"/>
            <a:ext cx="16901502" cy="5847815"/>
          </a:xfrm>
          <a:prstGeom prst="rect">
            <a:avLst/>
          </a:prstGeom>
        </p:spPr>
      </p:pic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6F66E425-F558-C0E0-3ADE-05DE0B5602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4307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725746" y="822501"/>
            <a:ext cx="12023707" cy="784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9530">
              <a:lnSpc>
                <a:spcPct val="100000"/>
              </a:lnSpc>
              <a:spcBef>
                <a:spcPts val="125"/>
              </a:spcBef>
            </a:pPr>
            <a:r>
              <a:rPr spc="210" dirty="0"/>
              <a:t>The</a:t>
            </a:r>
            <a:r>
              <a:rPr spc="-150" dirty="0"/>
              <a:t> </a:t>
            </a:r>
            <a:r>
              <a:rPr spc="114" dirty="0"/>
              <a:t>Strategic</a:t>
            </a:r>
            <a:r>
              <a:rPr spc="160" dirty="0"/>
              <a:t> </a:t>
            </a:r>
            <a:r>
              <a:rPr spc="110" dirty="0"/>
              <a:t>Choice</a:t>
            </a:r>
            <a:r>
              <a:rPr spc="-65" dirty="0"/>
              <a:t> </a:t>
            </a:r>
            <a:r>
              <a:rPr spc="90" dirty="0"/>
              <a:t>for</a:t>
            </a:r>
            <a:r>
              <a:rPr spc="-145" dirty="0"/>
              <a:t> </a:t>
            </a:r>
            <a:r>
              <a:rPr spc="215" dirty="0"/>
              <a:t>Next</a:t>
            </a:r>
            <a:r>
              <a:rPr spc="-165" dirty="0"/>
              <a:t> </a:t>
            </a:r>
            <a:r>
              <a:rPr spc="180" dirty="0"/>
              <a:t>Decade</a:t>
            </a:r>
          </a:p>
        </p:txBody>
      </p:sp>
      <p:pic>
        <p:nvPicPr>
          <p:cNvPr id="11" name="Picture 10" descr="A blue shield with a silver box and text&#10;&#10;AI-generated content may be incorrect.">
            <a:extLst>
              <a:ext uri="{FF2B5EF4-FFF2-40B4-BE49-F238E27FC236}">
                <a16:creationId xmlns:a16="http://schemas.microsoft.com/office/drawing/2014/main" id="{2D00B808-A511-B976-50B5-4F54AA338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65654"/>
            <a:ext cx="17475200" cy="62222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3333EF3-4A9B-457D-DAB4-07AB7D537486}"/>
              </a:ext>
            </a:extLst>
          </p:cNvPr>
          <p:cNvSpPr txBox="1"/>
          <p:nvPr/>
        </p:nvSpPr>
        <p:spPr>
          <a:xfrm>
            <a:off x="2108200" y="8305800"/>
            <a:ext cx="13049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2800" b="1" dirty="0"/>
              <a:t>This alliance is a </a:t>
            </a:r>
            <a:r>
              <a:rPr lang="tr-TR" sz="2800" b="1" dirty="0">
                <a:solidFill>
                  <a:srgbClr val="0070C0"/>
                </a:solidFill>
              </a:rPr>
              <a:t>strategic modernization </a:t>
            </a:r>
            <a:r>
              <a:rPr lang="tr-TR" sz="2800" b="1" dirty="0"/>
              <a:t>of your supply chain. We are </a:t>
            </a:r>
            <a:r>
              <a:rPr lang="tr-TR" sz="2800" b="1" dirty="0">
                <a:solidFill>
                  <a:srgbClr val="0070C0"/>
                </a:solidFill>
              </a:rPr>
              <a:t>ready to prove it.</a:t>
            </a:r>
            <a:endParaRPr lang="en-US" sz="2800" b="1" dirty="0">
              <a:solidFill>
                <a:srgbClr val="0070C0"/>
              </a:solidFill>
            </a:endParaRPr>
          </a:p>
        </p:txBody>
      </p:sp>
      <p:pic>
        <p:nvPicPr>
          <p:cNvPr id="2" name="Picture 4" descr="Batu Valve">
            <a:extLst>
              <a:ext uri="{FF2B5EF4-FFF2-40B4-BE49-F238E27FC236}">
                <a16:creationId xmlns:a16="http://schemas.microsoft.com/office/drawing/2014/main" id="{4AFD3098-A973-BC17-C1AA-C4B5DF30E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11729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Ramiz\Downloads\nextenginescan-70.png">
            <a:extLst>
              <a:ext uri="{FF2B5EF4-FFF2-40B4-BE49-F238E27FC236}">
                <a16:creationId xmlns:a16="http://schemas.microsoft.com/office/drawing/2014/main" id="{6468A369-381B-3341-0456-EB70DA7578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7475200" cy="13106400"/>
          </a:xfrm>
          <a:prstGeom prst="rect">
            <a:avLst/>
          </a:prstGeom>
          <a:noFill/>
        </p:spPr>
      </p:pic>
      <p:sp>
        <p:nvSpPr>
          <p:cNvPr id="3" name="2 İçerik Yer Tutucusu">
            <a:extLst>
              <a:ext uri="{FF2B5EF4-FFF2-40B4-BE49-F238E27FC236}">
                <a16:creationId xmlns:a16="http://schemas.microsoft.com/office/drawing/2014/main" id="{1A91154E-3681-1E00-40D7-9B7BCBC92188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16586200" cy="366254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tr-TR" sz="4400" b="1" kern="0" dirty="0">
                <a:solidFill>
                  <a:sysClr val="windowText" lastClr="000000"/>
                </a:solidFill>
              </a:rPr>
              <a:t>THANK YOU VERY MUCH!</a:t>
            </a:r>
          </a:p>
          <a:p>
            <a:pPr algn="ctr"/>
            <a:r>
              <a:rPr lang="tr-TR" sz="4400" b="1" kern="0" dirty="0">
                <a:solidFill>
                  <a:sysClr val="windowText" lastClr="000000"/>
                </a:solidFill>
              </a:rPr>
              <a:t>		</a:t>
            </a:r>
          </a:p>
          <a:p>
            <a:pPr algn="ctr"/>
            <a:r>
              <a:rPr lang="tr-TR" sz="4400" b="1" kern="0" dirty="0">
                <a:solidFill>
                  <a:sysClr val="windowText" lastClr="000000"/>
                </a:solidFill>
              </a:rPr>
              <a:t>BATUSAN BATUVALVE</a:t>
            </a:r>
          </a:p>
          <a:p>
            <a:pPr algn="ctr"/>
            <a:r>
              <a:rPr lang="tr-TR" sz="4400" b="1" kern="0" dirty="0">
                <a:solidFill>
                  <a:sysClr val="windowText" lastClr="000000"/>
                </a:solidFill>
                <a:hlinkClick r:id="rId3"/>
              </a:rPr>
              <a:t>EXPORT@BATUSAN.COM</a:t>
            </a:r>
            <a:endParaRPr lang="tr-TR" sz="4400" b="1" kern="0" dirty="0">
              <a:solidFill>
                <a:sysClr val="windowText" lastClr="000000"/>
              </a:solidFill>
            </a:endParaRPr>
          </a:p>
          <a:p>
            <a:pPr algn="ctr"/>
            <a:r>
              <a:rPr lang="tr-TR" sz="4400" b="1" kern="0" dirty="0">
                <a:solidFill>
                  <a:sysClr val="windowText" lastClr="000000"/>
                </a:solidFill>
                <a:hlinkClick r:id="rId4"/>
              </a:rPr>
              <a:t>WWW.BATUVALVE.COM</a:t>
            </a:r>
            <a:endParaRPr lang="tr-TR" sz="4400" b="1" kern="0" dirty="0">
              <a:solidFill>
                <a:sysClr val="windowText" lastClr="000000"/>
              </a:solidFill>
            </a:endParaRPr>
          </a:p>
          <a:p>
            <a:endParaRPr lang="tr-TR" kern="0" dirty="0">
              <a:solidFill>
                <a:sysClr val="windowText" lastClr="000000"/>
              </a:solidFill>
            </a:endParaRPr>
          </a:p>
        </p:txBody>
      </p:sp>
      <p:pic>
        <p:nvPicPr>
          <p:cNvPr id="4" name="Picture 4" descr="Batu Valve">
            <a:extLst>
              <a:ext uri="{FF2B5EF4-FFF2-40B4-BE49-F238E27FC236}">
                <a16:creationId xmlns:a16="http://schemas.microsoft.com/office/drawing/2014/main" id="{0CEA7ECD-1CA2-6AB8-4EB9-7564E469E6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9951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Batu Valve">
            <a:extLst>
              <a:ext uri="{FF2B5EF4-FFF2-40B4-BE49-F238E27FC236}">
                <a16:creationId xmlns:a16="http://schemas.microsoft.com/office/drawing/2014/main" id="{BDCD9513-6451-9E90-FE6A-623C73F62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 oil rigs in the ocean&#10;&#10;AI-generated content may be incorrect.">
            <a:extLst>
              <a:ext uri="{FF2B5EF4-FFF2-40B4-BE49-F238E27FC236}">
                <a16:creationId xmlns:a16="http://schemas.microsoft.com/office/drawing/2014/main" id="{DF5DA852-B43A-6E1C-8550-987BE97AC5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00" y="1596155"/>
            <a:ext cx="15113000" cy="7324790"/>
          </a:xfrm>
          <a:prstGeom prst="rect">
            <a:avLst/>
          </a:prstGeom>
        </p:spPr>
      </p:pic>
      <p:sp>
        <p:nvSpPr>
          <p:cNvPr id="6" name="object 5">
            <a:extLst>
              <a:ext uri="{FF2B5EF4-FFF2-40B4-BE49-F238E27FC236}">
                <a16:creationId xmlns:a16="http://schemas.microsoft.com/office/drawing/2014/main" id="{A3D9E402-42A2-DBB3-2FAC-79507080CB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8163" y="440762"/>
            <a:ext cx="15965169" cy="1076576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lang="tr-TR" sz="3450" spc="165" dirty="0">
                <a:solidFill>
                  <a:srgbClr val="262626"/>
                </a:solidFill>
              </a:rPr>
              <a:t>The Pargo Cluster (Brazil) </a:t>
            </a:r>
            <a:br>
              <a:rPr lang="tr-TR" sz="3450" spc="165" dirty="0">
                <a:solidFill>
                  <a:srgbClr val="262626"/>
                </a:solidFill>
              </a:rPr>
            </a:br>
            <a:r>
              <a:rPr sz="3450" spc="105" dirty="0">
                <a:solidFill>
                  <a:srgbClr val="262626"/>
                </a:solidFill>
              </a:rPr>
              <a:t>Offshore</a:t>
            </a:r>
            <a:r>
              <a:rPr sz="3450" spc="-50" dirty="0">
                <a:solidFill>
                  <a:srgbClr val="262626"/>
                </a:solidFill>
              </a:rPr>
              <a:t> </a:t>
            </a:r>
            <a:r>
              <a:rPr sz="3450" spc="100" dirty="0">
                <a:solidFill>
                  <a:srgbClr val="262626"/>
                </a:solidFill>
              </a:rPr>
              <a:t>Space</a:t>
            </a:r>
            <a:r>
              <a:rPr sz="3450" spc="-135" dirty="0">
                <a:solidFill>
                  <a:srgbClr val="262626"/>
                </a:solidFill>
              </a:rPr>
              <a:t> </a:t>
            </a:r>
            <a:r>
              <a:rPr sz="3250" spc="240" dirty="0">
                <a:solidFill>
                  <a:srgbClr val="262626"/>
                </a:solidFill>
              </a:rPr>
              <a:t>&amp;</a:t>
            </a:r>
            <a:r>
              <a:rPr sz="3250" spc="-150" dirty="0">
                <a:solidFill>
                  <a:srgbClr val="262626"/>
                </a:solidFill>
              </a:rPr>
              <a:t> </a:t>
            </a:r>
            <a:r>
              <a:rPr sz="3450" spc="114" dirty="0">
                <a:solidFill>
                  <a:srgbClr val="262626"/>
                </a:solidFill>
              </a:rPr>
              <a:t>Weight</a:t>
            </a:r>
            <a:r>
              <a:rPr sz="3450" spc="-80" dirty="0">
                <a:solidFill>
                  <a:srgbClr val="262626"/>
                </a:solidFill>
              </a:rPr>
              <a:t> </a:t>
            </a:r>
            <a:r>
              <a:rPr sz="3450" spc="70" dirty="0">
                <a:solidFill>
                  <a:srgbClr val="262626"/>
                </a:solidFill>
              </a:rPr>
              <a:t>Constraints</a:t>
            </a:r>
            <a:endParaRPr sz="3450" dirty="0"/>
          </a:p>
        </p:txBody>
      </p:sp>
    </p:spTree>
    <p:extLst>
      <p:ext uri="{BB962C8B-B14F-4D97-AF65-F5344CB8AC3E}">
        <p14:creationId xmlns:p14="http://schemas.microsoft.com/office/powerpoint/2010/main" val="6660701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073EB-28AD-5D66-8A27-1414A15F0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4E4AC8C1-4C9F-5C23-04C0-001CFA01C107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3200" y="1143000"/>
            <a:ext cx="8865485" cy="5470127"/>
          </a:xfrm>
          <a:prstGeom prst="rect">
            <a:avLst/>
          </a:prstGeom>
        </p:spPr>
      </p:pic>
      <p:sp>
        <p:nvSpPr>
          <p:cNvPr id="5" name="object 5">
            <a:extLst>
              <a:ext uri="{FF2B5EF4-FFF2-40B4-BE49-F238E27FC236}">
                <a16:creationId xmlns:a16="http://schemas.microsoft.com/office/drawing/2014/main" id="{CF5E314E-0008-D9B5-376A-7A5BF720BB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8163" y="440762"/>
            <a:ext cx="15965169" cy="5543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450" spc="165" dirty="0">
                <a:solidFill>
                  <a:srgbClr val="262626"/>
                </a:solidFill>
              </a:rPr>
              <a:t>The</a:t>
            </a:r>
            <a:r>
              <a:rPr sz="3450" spc="-175" dirty="0">
                <a:solidFill>
                  <a:srgbClr val="262626"/>
                </a:solidFill>
              </a:rPr>
              <a:t> </a:t>
            </a:r>
            <a:r>
              <a:rPr sz="3450" spc="70" dirty="0">
                <a:solidFill>
                  <a:srgbClr val="262626"/>
                </a:solidFill>
              </a:rPr>
              <a:t>Technical</a:t>
            </a:r>
            <a:r>
              <a:rPr sz="3450" spc="-20" dirty="0">
                <a:solidFill>
                  <a:srgbClr val="262626"/>
                </a:solidFill>
              </a:rPr>
              <a:t> </a:t>
            </a:r>
            <a:r>
              <a:rPr sz="3450" spc="105" dirty="0">
                <a:solidFill>
                  <a:srgbClr val="262626"/>
                </a:solidFill>
              </a:rPr>
              <a:t>Wedge:</a:t>
            </a:r>
            <a:r>
              <a:rPr sz="3450" spc="-135" dirty="0">
                <a:solidFill>
                  <a:srgbClr val="262626"/>
                </a:solidFill>
              </a:rPr>
              <a:t> </a:t>
            </a:r>
            <a:r>
              <a:rPr sz="3450" spc="70" dirty="0">
                <a:solidFill>
                  <a:srgbClr val="262626"/>
                </a:solidFill>
              </a:rPr>
              <a:t>Solving</a:t>
            </a:r>
            <a:r>
              <a:rPr sz="3450" spc="-65" dirty="0">
                <a:solidFill>
                  <a:srgbClr val="262626"/>
                </a:solidFill>
              </a:rPr>
              <a:t> </a:t>
            </a:r>
            <a:r>
              <a:rPr sz="3450" spc="-20" dirty="0">
                <a:solidFill>
                  <a:srgbClr val="262626"/>
                </a:solidFill>
              </a:rPr>
              <a:t>Your</a:t>
            </a:r>
            <a:r>
              <a:rPr sz="3450" spc="-80" dirty="0">
                <a:solidFill>
                  <a:srgbClr val="262626"/>
                </a:solidFill>
              </a:rPr>
              <a:t> </a:t>
            </a:r>
            <a:r>
              <a:rPr sz="3450" spc="105" dirty="0">
                <a:solidFill>
                  <a:srgbClr val="262626"/>
                </a:solidFill>
              </a:rPr>
              <a:t>Offshore</a:t>
            </a:r>
            <a:r>
              <a:rPr sz="3450" spc="-50" dirty="0">
                <a:solidFill>
                  <a:srgbClr val="262626"/>
                </a:solidFill>
              </a:rPr>
              <a:t> </a:t>
            </a:r>
            <a:r>
              <a:rPr sz="3450" spc="100" dirty="0">
                <a:solidFill>
                  <a:srgbClr val="262626"/>
                </a:solidFill>
              </a:rPr>
              <a:t>Space</a:t>
            </a:r>
            <a:r>
              <a:rPr sz="3450" spc="-135" dirty="0">
                <a:solidFill>
                  <a:srgbClr val="262626"/>
                </a:solidFill>
              </a:rPr>
              <a:t> </a:t>
            </a:r>
            <a:r>
              <a:rPr sz="3250" spc="240" dirty="0">
                <a:solidFill>
                  <a:srgbClr val="262626"/>
                </a:solidFill>
              </a:rPr>
              <a:t>&amp;</a:t>
            </a:r>
            <a:r>
              <a:rPr sz="3250" spc="-150" dirty="0">
                <a:solidFill>
                  <a:srgbClr val="262626"/>
                </a:solidFill>
              </a:rPr>
              <a:t> </a:t>
            </a:r>
            <a:r>
              <a:rPr sz="3450" spc="114" dirty="0">
                <a:solidFill>
                  <a:srgbClr val="262626"/>
                </a:solidFill>
              </a:rPr>
              <a:t>Weight</a:t>
            </a:r>
            <a:r>
              <a:rPr sz="3450" spc="-80" dirty="0">
                <a:solidFill>
                  <a:srgbClr val="262626"/>
                </a:solidFill>
              </a:rPr>
              <a:t> </a:t>
            </a:r>
            <a:r>
              <a:rPr sz="3450" spc="70" dirty="0">
                <a:solidFill>
                  <a:srgbClr val="262626"/>
                </a:solidFill>
              </a:rPr>
              <a:t>Constraints</a:t>
            </a:r>
            <a:endParaRPr sz="3450"/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942FCA32-198B-42B6-B657-24F0F6CFA64D}"/>
              </a:ext>
            </a:extLst>
          </p:cNvPr>
          <p:cNvSpPr txBox="1"/>
          <p:nvPr/>
        </p:nvSpPr>
        <p:spPr>
          <a:xfrm>
            <a:off x="630730" y="6498299"/>
            <a:ext cx="3101975" cy="3473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100" spc="50" dirty="0">
                <a:solidFill>
                  <a:srgbClr val="262626"/>
                </a:solidFill>
                <a:latin typeface="Arial"/>
                <a:cs typeface="Arial"/>
              </a:rPr>
              <a:t>Traditiona</a:t>
            </a:r>
            <a:r>
              <a:rPr sz="2100" spc="25" dirty="0">
                <a:solidFill>
                  <a:srgbClr val="262626"/>
                </a:solidFill>
                <a:latin typeface="Arial"/>
                <a:cs typeface="Arial"/>
              </a:rPr>
              <a:t>l</a:t>
            </a:r>
            <a:r>
              <a:rPr sz="2100" spc="3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Pi</a:t>
            </a:r>
            <a:r>
              <a:rPr sz="2100" spc="95" dirty="0">
                <a:solidFill>
                  <a:srgbClr val="262626"/>
                </a:solidFill>
                <a:latin typeface="Arial"/>
                <a:cs typeface="Arial"/>
              </a:rPr>
              <a:t>g</a:t>
            </a:r>
            <a:r>
              <a:rPr sz="2100" spc="-14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60" dirty="0">
                <a:solidFill>
                  <a:srgbClr val="262626"/>
                </a:solidFill>
                <a:latin typeface="Arial"/>
                <a:cs typeface="Arial"/>
              </a:rPr>
              <a:t>Tra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p</a:t>
            </a:r>
            <a:r>
              <a:rPr sz="2100" spc="-10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75" dirty="0">
                <a:solidFill>
                  <a:srgbClr val="262626"/>
                </a:solidFill>
                <a:latin typeface="Arial"/>
                <a:cs typeface="Arial"/>
              </a:rPr>
              <a:t>Skid</a:t>
            </a:r>
            <a:endParaRPr sz="2100">
              <a:latin typeface="Arial"/>
              <a:cs typeface="Arial"/>
            </a:endParaRPr>
          </a:p>
        </p:txBody>
      </p:sp>
      <p:sp>
        <p:nvSpPr>
          <p:cNvPr id="7" name="object 7">
            <a:extLst>
              <a:ext uri="{FF2B5EF4-FFF2-40B4-BE49-F238E27FC236}">
                <a16:creationId xmlns:a16="http://schemas.microsoft.com/office/drawing/2014/main" id="{EFE0071D-A261-2748-DB16-9B466545ED58}"/>
              </a:ext>
            </a:extLst>
          </p:cNvPr>
          <p:cNvSpPr txBox="1"/>
          <p:nvPr/>
        </p:nvSpPr>
        <p:spPr>
          <a:xfrm>
            <a:off x="12029673" y="6479150"/>
            <a:ext cx="3195320" cy="3702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b="1" spc="-25" dirty="0">
                <a:solidFill>
                  <a:srgbClr val="0E0F0F"/>
                </a:solidFill>
                <a:latin typeface="Arial"/>
                <a:cs typeface="Arial"/>
              </a:rPr>
              <a:t>Integrated</a:t>
            </a:r>
            <a:r>
              <a:rPr sz="2250" b="1" spc="-80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sz="2250" b="1" spc="-60" dirty="0">
                <a:solidFill>
                  <a:srgbClr val="0E0F0F"/>
                </a:solidFill>
                <a:latin typeface="Arial"/>
                <a:cs typeface="Arial"/>
              </a:rPr>
              <a:t>Pi</a:t>
            </a:r>
            <a:r>
              <a:rPr sz="2250" b="1" spc="-65" dirty="0">
                <a:solidFill>
                  <a:srgbClr val="0E0F0F"/>
                </a:solidFill>
                <a:latin typeface="Arial"/>
                <a:cs typeface="Arial"/>
              </a:rPr>
              <a:t>g</a:t>
            </a:r>
            <a:r>
              <a:rPr sz="2250" b="1" spc="-245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sz="2250" b="1" spc="-65" dirty="0">
                <a:solidFill>
                  <a:srgbClr val="0E0F0F"/>
                </a:solidFill>
                <a:latin typeface="Arial"/>
                <a:cs typeface="Arial"/>
              </a:rPr>
              <a:t>Bal</a:t>
            </a:r>
            <a:r>
              <a:rPr sz="2250" b="1" spc="-30" dirty="0">
                <a:solidFill>
                  <a:srgbClr val="0E0F0F"/>
                </a:solidFill>
                <a:latin typeface="Arial"/>
                <a:cs typeface="Arial"/>
              </a:rPr>
              <a:t>l</a:t>
            </a:r>
            <a:r>
              <a:rPr sz="2250" b="1" spc="-180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sz="2250" b="1" spc="-50" dirty="0">
                <a:solidFill>
                  <a:srgbClr val="0E0F0F"/>
                </a:solidFill>
                <a:latin typeface="Arial"/>
                <a:cs typeface="Arial"/>
              </a:rPr>
              <a:t>Valve</a:t>
            </a:r>
            <a:endParaRPr sz="2250">
              <a:latin typeface="Arial"/>
              <a:cs typeface="Arial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8EC6EB76-3FFA-ABA9-DA83-35C48B5FA89F}"/>
              </a:ext>
            </a:extLst>
          </p:cNvPr>
          <p:cNvSpPr txBox="1"/>
          <p:nvPr/>
        </p:nvSpPr>
        <p:spPr>
          <a:xfrm>
            <a:off x="624043" y="7206007"/>
            <a:ext cx="7727315" cy="1775460"/>
          </a:xfrm>
          <a:prstGeom prst="rect">
            <a:avLst/>
          </a:prstGeom>
        </p:spPr>
        <p:txBody>
          <a:bodyPr vert="horz" wrap="square" lIns="0" tIns="197485" rIns="0" bIns="0" rtlCol="0">
            <a:spAutoFit/>
          </a:bodyPr>
          <a:lstStyle/>
          <a:p>
            <a:pPr marL="17780">
              <a:lnSpc>
                <a:spcPct val="100000"/>
              </a:lnSpc>
              <a:spcBef>
                <a:spcPts val="1555"/>
              </a:spcBef>
            </a:pPr>
            <a:r>
              <a:rPr sz="2650" b="1" spc="125" dirty="0">
                <a:solidFill>
                  <a:srgbClr val="262626"/>
                </a:solidFill>
                <a:latin typeface="Arial"/>
                <a:cs typeface="Arial"/>
              </a:rPr>
              <a:t>Th</a:t>
            </a:r>
            <a:r>
              <a:rPr sz="2650" b="1" spc="120" dirty="0">
                <a:solidFill>
                  <a:srgbClr val="262626"/>
                </a:solidFill>
                <a:latin typeface="Arial"/>
                <a:cs typeface="Arial"/>
              </a:rPr>
              <a:t>e</a:t>
            </a:r>
            <a:r>
              <a:rPr sz="2650" b="1" spc="-18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650" b="1" spc="40" dirty="0">
                <a:solidFill>
                  <a:srgbClr val="262626"/>
                </a:solidFill>
                <a:latin typeface="Arial"/>
                <a:cs typeface="Arial"/>
              </a:rPr>
              <a:t>Challenge</a:t>
            </a:r>
            <a:endParaRPr sz="2650" dirty="0">
              <a:latin typeface="Arial"/>
              <a:cs typeface="Arial"/>
            </a:endParaRPr>
          </a:p>
          <a:p>
            <a:pPr marL="21590" marR="5080" indent="-9525">
              <a:lnSpc>
                <a:spcPct val="103000"/>
              </a:lnSpc>
              <a:spcBef>
                <a:spcPts val="1160"/>
              </a:spcBef>
            </a:pPr>
            <a:r>
              <a:rPr sz="2100" spc="110" dirty="0">
                <a:solidFill>
                  <a:srgbClr val="262626"/>
                </a:solidFill>
                <a:latin typeface="Arial"/>
                <a:cs typeface="Arial"/>
              </a:rPr>
              <a:t>On </a:t>
            </a:r>
            <a:r>
              <a:rPr sz="2100" spc="60" dirty="0">
                <a:solidFill>
                  <a:srgbClr val="262626"/>
                </a:solidFill>
                <a:latin typeface="Arial"/>
                <a:cs typeface="Arial"/>
              </a:rPr>
              <a:t>aging 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offshore </a:t>
            </a:r>
            <a:r>
              <a:rPr sz="2100" spc="85" dirty="0">
                <a:solidFill>
                  <a:srgbClr val="262626"/>
                </a:solidFill>
                <a:latin typeface="Arial"/>
                <a:cs typeface="Arial"/>
              </a:rPr>
              <a:t>platforms </a:t>
            </a:r>
            <a:r>
              <a:rPr sz="2100" spc="50" dirty="0">
                <a:solidFill>
                  <a:srgbClr val="0E0F0F"/>
                </a:solidFill>
                <a:latin typeface="Arial"/>
                <a:cs typeface="Arial"/>
              </a:rPr>
              <a:t>like </a:t>
            </a:r>
            <a:r>
              <a:rPr sz="2100" spc="100" dirty="0">
                <a:solidFill>
                  <a:srgbClr val="262626"/>
                </a:solidFill>
                <a:latin typeface="Arial"/>
                <a:cs typeface="Arial"/>
              </a:rPr>
              <a:t>those </a:t>
            </a:r>
            <a:r>
              <a:rPr sz="2100" spc="80" dirty="0">
                <a:solidFill>
                  <a:srgbClr val="262626"/>
                </a:solidFill>
                <a:latin typeface="Arial"/>
                <a:cs typeface="Arial"/>
              </a:rPr>
              <a:t>in </a:t>
            </a:r>
            <a:r>
              <a:rPr sz="2100" spc="95" dirty="0">
                <a:solidFill>
                  <a:srgbClr val="262626"/>
                </a:solidFill>
                <a:latin typeface="Arial"/>
                <a:cs typeface="Arial"/>
              </a:rPr>
              <a:t>the </a:t>
            </a:r>
            <a:r>
              <a:rPr sz="2250" b="1" spc="-80" dirty="0">
                <a:solidFill>
                  <a:srgbClr val="132F67"/>
                </a:solidFill>
                <a:latin typeface="Arial"/>
                <a:cs typeface="Arial"/>
              </a:rPr>
              <a:t>Pargo </a:t>
            </a:r>
            <a:r>
              <a:rPr sz="2250" b="1" spc="-50" dirty="0">
                <a:solidFill>
                  <a:srgbClr val="132F67"/>
                </a:solidFill>
                <a:latin typeface="Arial"/>
                <a:cs typeface="Arial"/>
              </a:rPr>
              <a:t>Cluster </a:t>
            </a:r>
            <a:r>
              <a:rPr sz="2250" b="1" spc="-45" dirty="0">
                <a:solidFill>
                  <a:srgbClr val="132F67"/>
                </a:solidFill>
                <a:latin typeface="Arial"/>
                <a:cs typeface="Arial"/>
              </a:rPr>
              <a:t> </a:t>
            </a:r>
            <a:r>
              <a:rPr sz="2100" spc="35" dirty="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sz="2100" spc="35" dirty="0">
                <a:solidFill>
                  <a:srgbClr val="314469"/>
                </a:solidFill>
                <a:latin typeface="Arial"/>
                <a:cs typeface="Arial"/>
              </a:rPr>
              <a:t>Brazil</a:t>
            </a:r>
            <a:r>
              <a:rPr sz="2100" spc="35" dirty="0">
                <a:solidFill>
                  <a:srgbClr val="262626"/>
                </a:solidFill>
                <a:latin typeface="Arial"/>
                <a:cs typeface="Arial"/>
              </a:rPr>
              <a:t>)</a:t>
            </a:r>
            <a:r>
              <a:rPr sz="2100" spc="2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75" dirty="0">
                <a:solidFill>
                  <a:srgbClr val="262626"/>
                </a:solidFill>
                <a:latin typeface="Arial"/>
                <a:cs typeface="Arial"/>
              </a:rPr>
              <a:t>or</a:t>
            </a:r>
            <a:r>
              <a:rPr sz="2100" spc="5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60" dirty="0">
                <a:solidFill>
                  <a:srgbClr val="262626"/>
                </a:solidFill>
                <a:latin typeface="Arial"/>
                <a:cs typeface="Arial"/>
              </a:rPr>
              <a:t>for </a:t>
            </a:r>
            <a:r>
              <a:rPr sz="2100" spc="75" dirty="0">
                <a:solidFill>
                  <a:srgbClr val="262626"/>
                </a:solidFill>
                <a:latin typeface="Arial"/>
                <a:cs typeface="Arial"/>
              </a:rPr>
              <a:t>the</a:t>
            </a:r>
            <a:r>
              <a:rPr sz="2100" spc="6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114" dirty="0">
                <a:solidFill>
                  <a:srgbClr val="262626"/>
                </a:solidFill>
                <a:latin typeface="Arial"/>
                <a:cs typeface="Arial"/>
              </a:rPr>
              <a:t>new</a:t>
            </a:r>
            <a:r>
              <a:rPr sz="2100" spc="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45" dirty="0">
                <a:solidFill>
                  <a:srgbClr val="314469"/>
                </a:solidFill>
                <a:latin typeface="Arial"/>
                <a:cs typeface="Arial"/>
              </a:rPr>
              <a:t>Kombi</a:t>
            </a:r>
            <a:r>
              <a:rPr sz="2100" spc="35" dirty="0">
                <a:solidFill>
                  <a:srgbClr val="314469"/>
                </a:solidFill>
                <a:latin typeface="Arial"/>
                <a:cs typeface="Arial"/>
              </a:rPr>
              <a:t> </a:t>
            </a:r>
            <a:r>
              <a:rPr sz="2100" spc="50" dirty="0">
                <a:solidFill>
                  <a:srgbClr val="314469"/>
                </a:solidFill>
                <a:latin typeface="Arial"/>
                <a:cs typeface="Arial"/>
              </a:rPr>
              <a:t>2</a:t>
            </a:r>
            <a:r>
              <a:rPr sz="2100" spc="5" dirty="0">
                <a:solidFill>
                  <a:srgbClr val="314469"/>
                </a:solidFill>
                <a:latin typeface="Arial"/>
                <a:cs typeface="Arial"/>
              </a:rPr>
              <a:t> </a:t>
            </a:r>
            <a:r>
              <a:rPr sz="2100" spc="35" dirty="0">
                <a:solidFill>
                  <a:srgbClr val="314469"/>
                </a:solidFill>
                <a:latin typeface="Arial"/>
                <a:cs typeface="Arial"/>
              </a:rPr>
              <a:t>MOPU</a:t>
            </a:r>
            <a:r>
              <a:rPr sz="2100" spc="20" dirty="0">
                <a:solidFill>
                  <a:srgbClr val="314469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sz="2100" dirty="0">
                <a:solidFill>
                  <a:srgbClr val="314469"/>
                </a:solidFill>
                <a:latin typeface="Arial"/>
                <a:cs typeface="Arial"/>
              </a:rPr>
              <a:t>Cong</a:t>
            </a:r>
            <a:r>
              <a:rPr sz="2100" spc="35" dirty="0">
                <a:solidFill>
                  <a:srgbClr val="314469"/>
                </a:solidFill>
                <a:latin typeface="Arial"/>
                <a:cs typeface="Arial"/>
              </a:rPr>
              <a:t>o</a:t>
            </a:r>
            <a:r>
              <a:rPr sz="2100" spc="35" dirty="0">
                <a:solidFill>
                  <a:srgbClr val="262626"/>
                </a:solidFill>
                <a:latin typeface="Arial"/>
                <a:cs typeface="Arial"/>
              </a:rPr>
              <a:t>),</a:t>
            </a:r>
            <a:r>
              <a:rPr sz="2100" spc="6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85" dirty="0">
                <a:solidFill>
                  <a:srgbClr val="262626"/>
                </a:solidFill>
                <a:latin typeface="Arial"/>
                <a:cs typeface="Arial"/>
              </a:rPr>
              <a:t>deck</a:t>
            </a:r>
            <a:r>
              <a:rPr sz="2100" spc="3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space</a:t>
            </a:r>
            <a:r>
              <a:rPr sz="2100" spc="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40" dirty="0">
                <a:solidFill>
                  <a:srgbClr val="3A3A3A"/>
                </a:solidFill>
                <a:latin typeface="Arial"/>
                <a:cs typeface="Arial"/>
              </a:rPr>
              <a:t>is </a:t>
            </a:r>
            <a:r>
              <a:rPr sz="2100" spc="-570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sz="2100" spc="100" dirty="0">
                <a:solidFill>
                  <a:srgbClr val="262626"/>
                </a:solidFill>
                <a:latin typeface="Arial"/>
                <a:cs typeface="Arial"/>
              </a:rPr>
              <a:t>finite</a:t>
            </a:r>
            <a:r>
              <a:rPr sz="2100" spc="-9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90" dirty="0">
                <a:solidFill>
                  <a:srgbClr val="262626"/>
                </a:solidFill>
                <a:latin typeface="Arial"/>
                <a:cs typeface="Arial"/>
              </a:rPr>
              <a:t>and</a:t>
            </a:r>
            <a:r>
              <a:rPr sz="2100" spc="-5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85" dirty="0">
                <a:solidFill>
                  <a:srgbClr val="262626"/>
                </a:solidFill>
                <a:latin typeface="Arial"/>
                <a:cs typeface="Arial"/>
              </a:rPr>
              <a:t>structural</a:t>
            </a:r>
            <a:r>
              <a:rPr sz="2100" spc="-2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90" dirty="0">
                <a:solidFill>
                  <a:srgbClr val="262626"/>
                </a:solidFill>
                <a:latin typeface="Arial"/>
                <a:cs typeface="Arial"/>
              </a:rPr>
              <a:t>weight</a:t>
            </a:r>
            <a:r>
              <a:rPr sz="2100" spc="2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85" dirty="0">
                <a:solidFill>
                  <a:srgbClr val="262626"/>
                </a:solidFill>
                <a:latin typeface="Arial"/>
                <a:cs typeface="Arial"/>
              </a:rPr>
              <a:t>capacity</a:t>
            </a:r>
            <a:r>
              <a:rPr sz="2100" spc="-3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65" dirty="0">
                <a:solidFill>
                  <a:srgbClr val="262626"/>
                </a:solidFill>
                <a:latin typeface="Arial"/>
                <a:cs typeface="Arial"/>
              </a:rPr>
              <a:t>is</a:t>
            </a:r>
            <a:r>
              <a:rPr sz="2100" spc="-3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80" dirty="0">
                <a:solidFill>
                  <a:srgbClr val="262626"/>
                </a:solidFill>
                <a:latin typeface="Arial"/>
                <a:cs typeface="Arial"/>
              </a:rPr>
              <a:t>limited.</a:t>
            </a:r>
            <a:endParaRPr sz="2100" dirty="0">
              <a:latin typeface="Arial"/>
              <a:cs typeface="Arial"/>
            </a:endParaRPr>
          </a:p>
        </p:txBody>
      </p:sp>
      <p:sp>
        <p:nvSpPr>
          <p:cNvPr id="9" name="object 9">
            <a:extLst>
              <a:ext uri="{FF2B5EF4-FFF2-40B4-BE49-F238E27FC236}">
                <a16:creationId xmlns:a16="http://schemas.microsoft.com/office/drawing/2014/main" id="{82AC07FE-9A3D-84E0-60DC-45011B2598B2}"/>
              </a:ext>
            </a:extLst>
          </p:cNvPr>
          <p:cNvSpPr txBox="1"/>
          <p:nvPr/>
        </p:nvSpPr>
        <p:spPr>
          <a:xfrm>
            <a:off x="9475510" y="7206007"/>
            <a:ext cx="7374255" cy="2925994"/>
          </a:xfrm>
          <a:prstGeom prst="rect">
            <a:avLst/>
          </a:prstGeom>
        </p:spPr>
        <p:txBody>
          <a:bodyPr vert="horz" wrap="square" lIns="0" tIns="197485" rIns="0" bIns="0" rtlCol="0">
            <a:spAutoFit/>
          </a:bodyPr>
          <a:lstStyle/>
          <a:p>
            <a:pPr marL="22860">
              <a:lnSpc>
                <a:spcPct val="100000"/>
              </a:lnSpc>
              <a:spcBef>
                <a:spcPts val="1555"/>
              </a:spcBef>
            </a:pPr>
            <a:r>
              <a:rPr sz="2650" b="1" spc="125" dirty="0">
                <a:solidFill>
                  <a:srgbClr val="262626"/>
                </a:solidFill>
                <a:latin typeface="Arial"/>
                <a:cs typeface="Arial"/>
              </a:rPr>
              <a:t>Th</a:t>
            </a:r>
            <a:r>
              <a:rPr sz="2650" b="1" spc="120" dirty="0">
                <a:solidFill>
                  <a:srgbClr val="262626"/>
                </a:solidFill>
                <a:latin typeface="Arial"/>
                <a:cs typeface="Arial"/>
              </a:rPr>
              <a:t>e</a:t>
            </a:r>
            <a:r>
              <a:rPr sz="2650" b="1" spc="-15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650" b="1" spc="25" dirty="0">
                <a:solidFill>
                  <a:srgbClr val="262626"/>
                </a:solidFill>
                <a:latin typeface="Arial"/>
                <a:cs typeface="Arial"/>
              </a:rPr>
              <a:t>Solution</a:t>
            </a:r>
            <a:endParaRPr sz="2650" dirty="0">
              <a:latin typeface="Arial"/>
              <a:cs typeface="Arial"/>
            </a:endParaRPr>
          </a:p>
          <a:p>
            <a:pPr marL="12700" marR="5080" indent="10795">
              <a:lnSpc>
                <a:spcPct val="105000"/>
              </a:lnSpc>
              <a:spcBef>
                <a:spcPts val="1110"/>
              </a:spcBef>
            </a:pPr>
            <a:r>
              <a:rPr sz="2100" spc="25" dirty="0">
                <a:solidFill>
                  <a:srgbClr val="262626"/>
                </a:solidFill>
                <a:latin typeface="Arial"/>
                <a:cs typeface="Arial"/>
              </a:rPr>
              <a:t>Batuvalve's</a:t>
            </a:r>
            <a:r>
              <a:rPr sz="2100" spc="4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250" b="1" spc="-60" dirty="0">
                <a:solidFill>
                  <a:srgbClr val="871D2A"/>
                </a:solidFill>
                <a:latin typeface="Arial"/>
                <a:cs typeface="Arial"/>
              </a:rPr>
              <a:t>Pig</a:t>
            </a:r>
            <a:r>
              <a:rPr sz="2250" b="1" spc="-240" dirty="0">
                <a:solidFill>
                  <a:srgbClr val="871D2A"/>
                </a:solidFill>
                <a:latin typeface="Arial"/>
                <a:cs typeface="Arial"/>
              </a:rPr>
              <a:t> </a:t>
            </a:r>
            <a:r>
              <a:rPr sz="2250" b="1" spc="-55" dirty="0">
                <a:solidFill>
                  <a:srgbClr val="871D2A"/>
                </a:solidFill>
                <a:latin typeface="Arial"/>
                <a:cs typeface="Arial"/>
              </a:rPr>
              <a:t>Ball</a:t>
            </a:r>
            <a:r>
              <a:rPr sz="2250" b="1" spc="-175" dirty="0">
                <a:solidFill>
                  <a:srgbClr val="871D2A"/>
                </a:solidFill>
                <a:latin typeface="Arial"/>
                <a:cs typeface="Arial"/>
              </a:rPr>
              <a:t> </a:t>
            </a:r>
            <a:r>
              <a:rPr sz="2250" b="1" spc="-50" dirty="0">
                <a:solidFill>
                  <a:srgbClr val="871D2A"/>
                </a:solidFill>
                <a:latin typeface="Arial"/>
                <a:cs typeface="Arial"/>
              </a:rPr>
              <a:t>Valve</a:t>
            </a:r>
            <a:r>
              <a:rPr sz="2250" b="1" spc="-90" dirty="0">
                <a:solidFill>
                  <a:srgbClr val="871D2A"/>
                </a:solidFill>
                <a:latin typeface="Arial"/>
                <a:cs typeface="Arial"/>
              </a:rPr>
              <a:t> 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integrates</a:t>
            </a:r>
            <a:r>
              <a:rPr sz="2100" spc="75" dirty="0">
                <a:solidFill>
                  <a:srgbClr val="262626"/>
                </a:solidFill>
                <a:latin typeface="Arial"/>
                <a:cs typeface="Arial"/>
              </a:rPr>
              <a:t> the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70" dirty="0">
                <a:solidFill>
                  <a:srgbClr val="0E0F0F"/>
                </a:solidFill>
                <a:latin typeface="Arial"/>
                <a:cs typeface="Arial"/>
              </a:rPr>
              <a:t>launcher/receiver </a:t>
            </a:r>
            <a:r>
              <a:rPr sz="2100" spc="-565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sz="2100" spc="60" dirty="0">
                <a:solidFill>
                  <a:srgbClr val="262626"/>
                </a:solidFill>
                <a:latin typeface="Arial"/>
                <a:cs typeface="Arial"/>
              </a:rPr>
              <a:t>mechanism </a:t>
            </a:r>
            <a:r>
              <a:rPr sz="2100" spc="85" dirty="0">
                <a:solidFill>
                  <a:srgbClr val="262626"/>
                </a:solidFill>
                <a:latin typeface="Arial"/>
                <a:cs typeface="Arial"/>
              </a:rPr>
              <a:t>directly </a:t>
            </a:r>
            <a:r>
              <a:rPr sz="2100" spc="125" dirty="0">
                <a:solidFill>
                  <a:srgbClr val="262626"/>
                </a:solidFill>
                <a:latin typeface="Arial"/>
                <a:cs typeface="Arial"/>
              </a:rPr>
              <a:t>into </a:t>
            </a:r>
            <a:r>
              <a:rPr sz="2100" spc="145" dirty="0">
                <a:solidFill>
                  <a:srgbClr val="262626"/>
                </a:solidFill>
                <a:latin typeface="Arial"/>
                <a:cs typeface="Arial"/>
              </a:rPr>
              <a:t>the 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valve </a:t>
            </a:r>
            <a:r>
              <a:rPr sz="2100" spc="100" dirty="0">
                <a:solidFill>
                  <a:srgbClr val="262626"/>
                </a:solidFill>
                <a:latin typeface="Arial"/>
                <a:cs typeface="Arial"/>
              </a:rPr>
              <a:t>body, </a:t>
            </a:r>
            <a:r>
              <a:rPr sz="2100" spc="60" dirty="0">
                <a:solidFill>
                  <a:srgbClr val="262626"/>
                </a:solidFill>
                <a:latin typeface="Arial"/>
                <a:cs typeface="Arial"/>
              </a:rPr>
              <a:t>eliminating </a:t>
            </a:r>
            <a:r>
              <a:rPr sz="2100" spc="65" dirty="0">
                <a:solidFill>
                  <a:srgbClr val="262626"/>
                </a:solidFill>
                <a:latin typeface="Arial"/>
                <a:cs typeface="Arial"/>
              </a:rPr>
              <a:t>the </a:t>
            </a:r>
            <a:r>
              <a:rPr sz="2100" spc="7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114" dirty="0">
                <a:solidFill>
                  <a:srgbClr val="262626"/>
                </a:solidFill>
                <a:latin typeface="Arial"/>
                <a:cs typeface="Arial"/>
              </a:rPr>
              <a:t>need</a:t>
            </a:r>
            <a:r>
              <a:rPr sz="2100" spc="-10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80" dirty="0">
                <a:solidFill>
                  <a:srgbClr val="262626"/>
                </a:solidFill>
                <a:latin typeface="Arial"/>
                <a:cs typeface="Arial"/>
              </a:rPr>
              <a:t>for</a:t>
            </a:r>
            <a:r>
              <a:rPr sz="2100" spc="6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95" dirty="0">
                <a:solidFill>
                  <a:srgbClr val="262626"/>
                </a:solidFill>
                <a:latin typeface="Arial"/>
                <a:cs typeface="Arial"/>
              </a:rPr>
              <a:t>a</a:t>
            </a:r>
            <a:r>
              <a:rPr sz="2100" spc="-11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50" dirty="0">
                <a:solidFill>
                  <a:srgbClr val="262626"/>
                </a:solidFill>
                <a:latin typeface="Arial"/>
                <a:cs typeface="Arial"/>
              </a:rPr>
              <a:t>massive,</a:t>
            </a:r>
            <a:r>
              <a:rPr sz="2100" spc="-1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75" dirty="0">
                <a:solidFill>
                  <a:srgbClr val="262626"/>
                </a:solidFill>
                <a:latin typeface="Arial"/>
                <a:cs typeface="Arial"/>
              </a:rPr>
              <a:t>dedicated</a:t>
            </a:r>
            <a:r>
              <a:rPr sz="2100" spc="8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100" spc="80" dirty="0">
                <a:solidFill>
                  <a:srgbClr val="262626"/>
                </a:solidFill>
                <a:latin typeface="Arial"/>
                <a:cs typeface="Arial"/>
              </a:rPr>
              <a:t>skid.</a:t>
            </a:r>
            <a:r>
              <a:rPr lang="tr-TR" sz="2100" spc="80" dirty="0">
                <a:solidFill>
                  <a:srgbClr val="262626"/>
                </a:solidFill>
                <a:latin typeface="Arial"/>
                <a:cs typeface="Arial"/>
              </a:rPr>
              <a:t> Vietsovpetro in Vietnam succesfully implemented our pig ball valves in their offshore oilrigs</a:t>
            </a:r>
          </a:p>
          <a:p>
            <a:pPr marL="12700" marR="5080" indent="10795">
              <a:lnSpc>
                <a:spcPct val="105000"/>
              </a:lnSpc>
              <a:spcBef>
                <a:spcPts val="1110"/>
              </a:spcBef>
            </a:pPr>
            <a:endParaRPr sz="2100" dirty="0">
              <a:latin typeface="Arial"/>
              <a:cs typeface="Arial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811FC2F-FA1C-D465-A39B-6CCE270070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5801" y="1059234"/>
            <a:ext cx="7067532" cy="5300649"/>
          </a:xfrm>
          <a:prstGeom prst="rect">
            <a:avLst/>
          </a:prstGeom>
        </p:spPr>
      </p:pic>
      <p:pic>
        <p:nvPicPr>
          <p:cNvPr id="3" name="Picture 4" descr="Batu Valve">
            <a:extLst>
              <a:ext uri="{FF2B5EF4-FFF2-40B4-BE49-F238E27FC236}">
                <a16:creationId xmlns:a16="http://schemas.microsoft.com/office/drawing/2014/main" id="{FCB91C0D-8427-D52D-D767-1BE1E0BCDD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9038906"/>
            <a:ext cx="2514600" cy="4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8265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1171</TotalTime>
  <Words>1734</Words>
  <Application>Microsoft Office PowerPoint</Application>
  <PresentationFormat>Custom</PresentationFormat>
  <Paragraphs>172</Paragraphs>
  <Slides>37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The European Material Guarantee: No Compromise on Metallurgy</vt:lpstr>
      <vt:lpstr>Manufacturing Excellence Through Vertical Integration and Safety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Certificates</vt:lpstr>
      <vt:lpstr>Machinery Batusan + TDC Makina (Production &amp; Testing) </vt:lpstr>
      <vt:lpstr>BatuValve Has the Dominant Position in Domestic Market</vt:lpstr>
      <vt:lpstr>Main Clients With Completed Projects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Strategic Choice for Next Decade</vt:lpstr>
      <vt:lpstr>PowerPoint Presentation</vt:lpstr>
      <vt:lpstr>The Pargo Cluster (Brazil)  Offshore Space &amp; Weight Constraints</vt:lpstr>
      <vt:lpstr>The Technical Wedge: Solving Your Offshore Space &amp; Weight Constraints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BcG</dc:creator>
  <cp:lastModifiedBy>Sales Batusan</cp:lastModifiedBy>
  <cp:revision>49</cp:revision>
  <dcterms:created xsi:type="dcterms:W3CDTF">2025-12-25T09:31:46Z</dcterms:created>
  <dcterms:modified xsi:type="dcterms:W3CDTF">2026-04-14T14:19:29Z</dcterms:modified>
</cp:coreProperties>
</file>